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0" r:id="rId4"/>
    <p:sldId id="261" r:id="rId5"/>
    <p:sldId id="272" r:id="rId6"/>
    <p:sldId id="266" r:id="rId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7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PROWISDOM\2017年\20170122 【用友】PPT模板\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211253"/>
            <a:ext cx="504056" cy="34077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609876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82300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:\工作\2017\用友\集团\8.31新PPTvi\封面封底\内页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518864" y="22895"/>
            <a:ext cx="8229600" cy="504056"/>
          </a:xfrm>
          <a:prstGeom prst="rect">
            <a:avLst/>
          </a:prstGeom>
        </p:spPr>
        <p:txBody>
          <a:bodyPr anchor="ctr"/>
          <a:lstStyle>
            <a:lvl1pPr algn="l"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77107"/>
            <a:ext cx="792088" cy="35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120184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E:\工作\2017\用友\集团\李凯8.31新PPTvi\封面封底\方案1\封面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" y="0"/>
            <a:ext cx="9144001" cy="5143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33923" y="2915472"/>
            <a:ext cx="2114681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用友网络科技股份有限公司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姓名 郭睿   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2019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4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14546" y="1857370"/>
            <a:ext cx="5262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600" b="1" dirty="0" smtClean="0">
                <a:solidFill>
                  <a:srgbClr val="E6001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直接材料费用比计算逻辑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77107"/>
            <a:ext cx="792088" cy="35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65725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67544" y="0"/>
            <a:ext cx="8208912" cy="37169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584523" y="-137122"/>
            <a:ext cx="7974954" cy="3716984"/>
          </a:xfrm>
          <a:prstGeom prst="rect">
            <a:avLst/>
          </a:prstGeom>
          <a:noFill/>
          <a:ln w="12700">
            <a:solidFill>
              <a:srgbClr val="E600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4"/>
          <p:cNvSpPr txBox="1"/>
          <p:nvPr/>
        </p:nvSpPr>
        <p:spPr>
          <a:xfrm>
            <a:off x="107504" y="123478"/>
            <a:ext cx="223561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3800" dirty="0">
                <a:solidFill>
                  <a:schemeClr val="bg1">
                    <a:lumMod val="85000"/>
                  </a:schemeClr>
                </a:solidFill>
                <a:latin typeface="Impact" panose="020B0806030902050204" pitchFamily="34" charset="0"/>
              </a:rPr>
              <a:t>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0100" y="1285866"/>
            <a:ext cx="712879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直接材料费用比，应用于完工在制分配的非材料费类型的转出。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当成本选项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成本转出方式页签中，存在设置为直接材料费用比的类型，则该类型直接材料费用比的逻辑核算入库转出成本。</a:t>
            </a:r>
            <a:endParaRPr lang="zh-CN" altLang="en-US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4"/>
          <p:cNvSpPr txBox="1"/>
          <p:nvPr/>
        </p:nvSpPr>
        <p:spPr>
          <a:xfrm rot="10800000">
            <a:off x="6728878" y="1419622"/>
            <a:ext cx="223561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3800" dirty="0">
                <a:solidFill>
                  <a:schemeClr val="bg1">
                    <a:lumMod val="85000"/>
                  </a:schemeClr>
                </a:solidFill>
                <a:latin typeface="Impact" panose="020B0806030902050204" pitchFamily="34" charset="0"/>
              </a:rPr>
              <a:t>“</a:t>
            </a:r>
          </a:p>
        </p:txBody>
      </p:sp>
      <p:pic>
        <p:nvPicPr>
          <p:cNvPr id="10" name="Picture 4" descr="E:\工作\2017\用友\2018年用友新标识组合\数字企业智能服务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867894"/>
            <a:ext cx="2304256" cy="11521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364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直接材料费用比计算逻辑</a:t>
            </a:r>
            <a:endParaRPr lang="zh-CN" altLang="en-US" dirty="0"/>
          </a:p>
        </p:txBody>
      </p:sp>
      <p:sp>
        <p:nvSpPr>
          <p:cNvPr id="5" name="3"/>
          <p:cNvSpPr/>
          <p:nvPr/>
        </p:nvSpPr>
        <p:spPr>
          <a:xfrm>
            <a:off x="3286116" y="1179380"/>
            <a:ext cx="5140521" cy="35355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25"/>
          <p:cNvSpPr/>
          <p:nvPr/>
        </p:nvSpPr>
        <p:spPr>
          <a:xfrm rot="16200000">
            <a:off x="1305917" y="2766000"/>
            <a:ext cx="3571900" cy="325879"/>
          </a:xfrm>
          <a:custGeom>
            <a:avLst/>
            <a:gdLst>
              <a:gd name="connsiteX0" fmla="*/ 4390504 w 4390504"/>
              <a:gd name="connsiteY0" fmla="*/ 216024 h 504056"/>
              <a:gd name="connsiteX1" fmla="*/ 4390504 w 4390504"/>
              <a:gd name="connsiteY1" fmla="*/ 504056 h 504056"/>
              <a:gd name="connsiteX2" fmla="*/ 0 w 4390504"/>
              <a:gd name="connsiteY2" fmla="*/ 504056 h 504056"/>
              <a:gd name="connsiteX3" fmla="*/ 0 w 4390504"/>
              <a:gd name="connsiteY3" fmla="*/ 216024 h 504056"/>
              <a:gd name="connsiteX4" fmla="*/ 1985629 w 4390504"/>
              <a:gd name="connsiteY4" fmla="*/ 216024 h 504056"/>
              <a:gd name="connsiteX5" fmla="*/ 2195252 w 4390504"/>
              <a:gd name="connsiteY5" fmla="*/ 0 h 504056"/>
              <a:gd name="connsiteX6" fmla="*/ 2404874 w 4390504"/>
              <a:gd name="connsiteY6" fmla="*/ 216024 h 504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90504" h="504056">
                <a:moveTo>
                  <a:pt x="4390504" y="216024"/>
                </a:moveTo>
                <a:lnTo>
                  <a:pt x="4390504" y="504056"/>
                </a:lnTo>
                <a:lnTo>
                  <a:pt x="0" y="504056"/>
                </a:lnTo>
                <a:lnTo>
                  <a:pt x="0" y="216024"/>
                </a:lnTo>
                <a:lnTo>
                  <a:pt x="1985629" y="216024"/>
                </a:lnTo>
                <a:lnTo>
                  <a:pt x="2195252" y="0"/>
                </a:lnTo>
                <a:lnTo>
                  <a:pt x="2404874" y="216024"/>
                </a:lnTo>
                <a:close/>
              </a:path>
            </a:pathLst>
          </a:custGeom>
          <a:solidFill>
            <a:srgbClr val="E600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3357554" y="1214428"/>
            <a:ext cx="492922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成本会计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成本选项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成本转出方式页签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当成本会计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参数设置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完工在制分配方法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分项约当、材料倒冲、自定义分配方法时，非材料费类型可以选择直接材料费用比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在不同完工在制分配方法时，直接材料费用比的计算逻辑都是相同的，没有区别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此设置是按每个分项设置的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本阶和下阶选择直接材料费用比时，计算转出比例都是按对应阶的材料费转出与结存金额计算的，例如本阶人工费选择直接材料费用比，则按本阶材料费的转出与结存金额进行计算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成本选项中的材料费人工费制造费外协费和机器费，可以理解为成本计算表中对应的要素类型，同要素类型下的不同成本要素转出逻辑相同，按要素类型行分组即可，不需要看明细要素</a:t>
            </a:r>
            <a:endParaRPr lang="zh-CN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96" y="71436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参数设置</a:t>
            </a:r>
            <a:endParaRPr lang="zh-CN" alt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71684"/>
            <a:ext cx="2543175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17875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计算逻辑</a:t>
            </a:r>
            <a:endParaRPr lang="zh-CN" altLang="en-US" dirty="0"/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1106488" y="725835"/>
            <a:ext cx="189028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ctr"/>
            <a:r>
              <a:rPr lang="en-US" altLang="zh-CN" sz="8000" b="1" dirty="0">
                <a:solidFill>
                  <a:schemeClr val="bg1">
                    <a:lumMod val="65000"/>
                  </a:schemeClr>
                </a:solidFill>
                <a:latin typeface="Ebrima" pitchFamily="2" charset="0"/>
              </a:rPr>
              <a:t>01</a:t>
            </a:r>
            <a:endParaRPr lang="zh-CN" altLang="en-US" sz="8000" b="1" dirty="0">
              <a:solidFill>
                <a:schemeClr val="bg1">
                  <a:lumMod val="65000"/>
                </a:schemeClr>
              </a:solidFill>
              <a:latin typeface="Ebrima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321668" y="1446207"/>
            <a:ext cx="1890280" cy="369332"/>
          </a:xfrm>
          <a:prstGeom prst="rect">
            <a:avLst/>
          </a:prstGeom>
          <a:solidFill>
            <a:srgbClr val="E60012"/>
          </a:solidFill>
          <a:ln>
            <a:noFill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ctr"/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计算公式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714612" y="1000114"/>
            <a:ext cx="5580825" cy="372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入库转出成本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=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（期初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+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本期发生）*材料费转出比例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Ebrima" pitchFamily="2" charset="0"/>
            </a:endParaRP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1106488" y="2210147"/>
            <a:ext cx="189028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ctr"/>
            <a:r>
              <a:rPr lang="en-US" altLang="zh-CN" sz="8000" b="1" dirty="0">
                <a:solidFill>
                  <a:schemeClr val="bg1">
                    <a:lumMod val="65000"/>
                  </a:schemeClr>
                </a:solidFill>
                <a:latin typeface="Ebrima" pitchFamily="2" charset="0"/>
              </a:rPr>
              <a:t>02</a:t>
            </a:r>
            <a:endParaRPr lang="zh-CN" altLang="en-US" sz="8000" b="1" dirty="0">
              <a:solidFill>
                <a:schemeClr val="bg1">
                  <a:lumMod val="65000"/>
                </a:schemeClr>
              </a:solidFill>
              <a:latin typeface="Ebrima" pitchFamily="2" charset="0"/>
            </a:endParaRP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2321668" y="2930519"/>
            <a:ext cx="1890280" cy="369332"/>
          </a:xfrm>
          <a:prstGeom prst="rect">
            <a:avLst/>
          </a:prstGeom>
          <a:solidFill>
            <a:srgbClr val="E60012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ctr"/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材料费转出比例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12"/>
          <p:cNvSpPr txBox="1">
            <a:spLocks noChangeArrowheads="1"/>
          </p:cNvSpPr>
          <p:nvPr/>
        </p:nvSpPr>
        <p:spPr bwMode="auto">
          <a:xfrm>
            <a:off x="1106488" y="3696047"/>
            <a:ext cx="189028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ctr"/>
            <a:r>
              <a:rPr lang="en-US" altLang="zh-CN" sz="8000" b="1" dirty="0">
                <a:solidFill>
                  <a:schemeClr val="bg1">
                    <a:lumMod val="65000"/>
                  </a:schemeClr>
                </a:solidFill>
                <a:latin typeface="Ebrima" pitchFamily="2" charset="0"/>
              </a:rPr>
              <a:t>03</a:t>
            </a:r>
            <a:endParaRPr lang="zh-CN" altLang="en-US" sz="8000" b="1" dirty="0">
              <a:solidFill>
                <a:schemeClr val="bg1">
                  <a:lumMod val="65000"/>
                </a:schemeClr>
              </a:solidFill>
              <a:latin typeface="Ebrima" pitchFamily="2" charset="0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/>
        </p:nvSpPr>
        <p:spPr bwMode="auto">
          <a:xfrm>
            <a:off x="2321668" y="4416419"/>
            <a:ext cx="1890280" cy="369332"/>
          </a:xfrm>
          <a:prstGeom prst="rect">
            <a:avLst/>
          </a:prstGeom>
          <a:solidFill>
            <a:srgbClr val="E60012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 algn="ctr"/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注意事项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09713" y="2283718"/>
            <a:ext cx="5580825" cy="621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材料费转出比例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=</a:t>
            </a:r>
          </a:p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材料费入库转出金额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/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（材料费期初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+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材料费本期发生）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Ebrima" pitchFamily="2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709713" y="3571882"/>
            <a:ext cx="5580825" cy="93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材料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费期初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+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发生为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负时不转出，入库转出成本为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0</a:t>
            </a:r>
          </a:p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材</a:t>
            </a: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料费入库转出后的结存成本为负时，全部成本转出</a:t>
            </a:r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Ebrima" pitchFamily="2" charset="0"/>
            </a:endParaRPr>
          </a:p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Ebrima" pitchFamily="2" charset="0"/>
              </a:rPr>
              <a:t>本阶和下阶设置直接材料费用比时，按对应阶的材料费进行计算</a:t>
            </a:r>
            <a:endParaRPr lang="zh-CN" altLang="en-US" sz="1400" dirty="0">
              <a:solidFill>
                <a:schemeClr val="tx1">
                  <a:lumMod val="85000"/>
                  <a:lumOff val="15000"/>
                </a:schemeClr>
              </a:solidFill>
              <a:latin typeface="Ebrima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7382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逻辑举例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85720" y="3071816"/>
            <a:ext cx="83582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400" dirty="0" smtClean="0"/>
              <a:t>人工费本层下层均设置的直接材料费用比</a:t>
            </a:r>
            <a:endParaRPr lang="en-US" altLang="zh-CN" sz="1400" dirty="0" smtClean="0"/>
          </a:p>
          <a:p>
            <a:pPr marL="0"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400" dirty="0" smtClean="0"/>
              <a:t>计算直接材料费用比时，分别计算本层和下层的比例，计算比例时材料费用下所有要素的金额汇总计算</a:t>
            </a:r>
            <a:endParaRPr lang="en-US" altLang="zh-CN" sz="1400" dirty="0" smtClean="0"/>
          </a:p>
          <a:p>
            <a:pPr marL="457200" lvl="2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400" dirty="0" smtClean="0"/>
              <a:t>本层材料转出比例</a:t>
            </a:r>
            <a:r>
              <a:rPr lang="en-US" altLang="zh-CN" sz="1400" dirty="0" smtClean="0"/>
              <a:t>=</a:t>
            </a:r>
            <a:r>
              <a:rPr lang="zh-CN" altLang="en-US" sz="1400" dirty="0" smtClean="0"/>
              <a:t>汇总入库本层</a:t>
            </a:r>
            <a:r>
              <a:rPr lang="en-US" altLang="zh-CN" sz="1400" dirty="0" smtClean="0"/>
              <a:t>/</a:t>
            </a:r>
            <a:r>
              <a:rPr lang="zh-CN" altLang="en-US" sz="1400" dirty="0" smtClean="0"/>
              <a:t>（汇总期初本层</a:t>
            </a:r>
            <a:r>
              <a:rPr lang="en-US" altLang="zh-CN" sz="1400" dirty="0" smtClean="0"/>
              <a:t>+</a:t>
            </a:r>
            <a:r>
              <a:rPr lang="zh-CN" altLang="en-US" sz="1400" dirty="0" smtClean="0"/>
              <a:t>汇总发生本层）</a:t>
            </a:r>
            <a:r>
              <a:rPr lang="en-US" altLang="zh-CN" sz="1400" dirty="0" smtClean="0"/>
              <a:t>=200/</a:t>
            </a:r>
            <a:r>
              <a:rPr lang="zh-CN" altLang="en-US" sz="1400" dirty="0" smtClean="0"/>
              <a:t>（</a:t>
            </a:r>
            <a:r>
              <a:rPr lang="en-US" altLang="zh-CN" sz="1400" dirty="0" smtClean="0"/>
              <a:t>300+500</a:t>
            </a:r>
            <a:r>
              <a:rPr lang="zh-CN" altLang="en-US" sz="1400" dirty="0" smtClean="0"/>
              <a:t>）</a:t>
            </a:r>
            <a:r>
              <a:rPr lang="en-US" altLang="zh-CN" sz="1400" dirty="0" smtClean="0"/>
              <a:t>=0.25</a:t>
            </a:r>
          </a:p>
          <a:p>
            <a:pPr marL="457200" lvl="2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400" dirty="0" smtClean="0"/>
              <a:t>下层材料转出比例</a:t>
            </a:r>
            <a:r>
              <a:rPr lang="en-US" altLang="zh-CN" sz="1400" dirty="0" smtClean="0"/>
              <a:t>=</a:t>
            </a:r>
            <a:r>
              <a:rPr lang="zh-CN" altLang="en-US" sz="1400" dirty="0" smtClean="0"/>
              <a:t>汇总入库下层</a:t>
            </a:r>
            <a:r>
              <a:rPr lang="en-US" altLang="zh-CN" sz="1400" dirty="0" smtClean="0"/>
              <a:t>/</a:t>
            </a:r>
            <a:r>
              <a:rPr lang="zh-CN" altLang="en-US" sz="1400" dirty="0" smtClean="0"/>
              <a:t>（汇总期初下层</a:t>
            </a:r>
            <a:r>
              <a:rPr lang="en-US" altLang="zh-CN" sz="1400" dirty="0" smtClean="0"/>
              <a:t>+</a:t>
            </a:r>
            <a:r>
              <a:rPr lang="zh-CN" altLang="en-US" sz="1400" dirty="0" smtClean="0"/>
              <a:t>汇总发生下层）</a:t>
            </a:r>
            <a:r>
              <a:rPr lang="en-US" altLang="zh-CN" sz="1400" dirty="0" smtClean="0"/>
              <a:t>=400/</a:t>
            </a:r>
            <a:r>
              <a:rPr lang="zh-CN" altLang="en-US" sz="1400" dirty="0" smtClean="0"/>
              <a:t>（</a:t>
            </a:r>
            <a:r>
              <a:rPr lang="en-US" altLang="zh-CN" sz="1400" dirty="0" smtClean="0"/>
              <a:t>300+500</a:t>
            </a:r>
            <a:r>
              <a:rPr lang="zh-CN" altLang="en-US" sz="1400" dirty="0" smtClean="0"/>
              <a:t>）</a:t>
            </a:r>
            <a:r>
              <a:rPr lang="en-US" altLang="zh-CN" sz="1400" dirty="0" smtClean="0"/>
              <a:t>=0.5</a:t>
            </a:r>
          </a:p>
          <a:p>
            <a:pPr marL="0"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400" dirty="0" smtClean="0"/>
              <a:t>直接人工本层入库成本</a:t>
            </a:r>
            <a:r>
              <a:rPr lang="en-US" altLang="zh-CN" sz="1400" dirty="0" smtClean="0"/>
              <a:t>=</a:t>
            </a:r>
            <a:r>
              <a:rPr lang="zh-CN" altLang="en-US" sz="1400" dirty="0" smtClean="0"/>
              <a:t>（直接人工期初本层</a:t>
            </a:r>
            <a:r>
              <a:rPr lang="en-US" altLang="zh-CN" sz="1400" dirty="0" smtClean="0"/>
              <a:t>+</a:t>
            </a:r>
            <a:r>
              <a:rPr lang="zh-CN" altLang="en-US" sz="1400" dirty="0" smtClean="0"/>
              <a:t>直接人工本期本层）*本层材料转出比例</a:t>
            </a:r>
            <a:r>
              <a:rPr lang="en-US" altLang="zh-CN" sz="1400" dirty="0" smtClean="0"/>
              <a:t>=200</a:t>
            </a:r>
            <a:r>
              <a:rPr lang="zh-CN" altLang="en-US" sz="1400" dirty="0" smtClean="0"/>
              <a:t>*</a:t>
            </a:r>
            <a:r>
              <a:rPr lang="en-US" altLang="zh-CN" sz="1400" dirty="0" smtClean="0"/>
              <a:t>0.25=50</a:t>
            </a:r>
          </a:p>
          <a:p>
            <a:pPr marL="0" lvl="1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l"/>
            </a:pPr>
            <a:r>
              <a:rPr lang="zh-CN" altLang="en-US" sz="1400" dirty="0" smtClean="0"/>
              <a:t>直接人工下层入库成本</a:t>
            </a:r>
            <a:r>
              <a:rPr lang="en-US" altLang="zh-CN" sz="1400" dirty="0" smtClean="0"/>
              <a:t>=</a:t>
            </a:r>
            <a:r>
              <a:rPr lang="zh-CN" altLang="en-US" sz="1400" dirty="0" smtClean="0"/>
              <a:t>（直接人工期初下层</a:t>
            </a:r>
            <a:r>
              <a:rPr lang="en-US" altLang="zh-CN" sz="1400" dirty="0" smtClean="0"/>
              <a:t>+</a:t>
            </a:r>
            <a:r>
              <a:rPr lang="zh-CN" altLang="en-US" sz="1400" dirty="0" smtClean="0"/>
              <a:t>直接人工本期下层）*下层材料转出比例</a:t>
            </a:r>
            <a:r>
              <a:rPr lang="en-US" altLang="zh-CN" sz="1400" dirty="0" smtClean="0"/>
              <a:t>=400</a:t>
            </a:r>
            <a:r>
              <a:rPr lang="zh-CN" altLang="en-US" sz="1400" dirty="0" smtClean="0"/>
              <a:t>*</a:t>
            </a:r>
            <a:r>
              <a:rPr lang="en-US" altLang="zh-CN" sz="1400" dirty="0" smtClean="0"/>
              <a:t>0.5=200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214281" y="714362"/>
          <a:ext cx="864399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565"/>
                <a:gridCol w="971000"/>
                <a:gridCol w="1096309"/>
                <a:gridCol w="1011093"/>
                <a:gridCol w="1181525"/>
                <a:gridCol w="1130169"/>
                <a:gridCol w="1130169"/>
                <a:gridCol w="11301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要素类型</a:t>
                      </a:r>
                      <a:endParaRPr lang="zh-CN" alt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成本要素</a:t>
                      </a:r>
                      <a:endParaRPr lang="zh-CN" alt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期初本层</a:t>
                      </a:r>
                      <a:endParaRPr lang="zh-CN" alt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期初下层</a:t>
                      </a:r>
                      <a:endParaRPr lang="zh-CN" alt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本期本层</a:t>
                      </a:r>
                      <a:endParaRPr lang="zh-CN" alt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本期下层</a:t>
                      </a:r>
                      <a:endParaRPr lang="zh-CN" alt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入库本层</a:t>
                      </a:r>
                      <a:endParaRPr lang="zh-CN" alt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入库下层</a:t>
                      </a:r>
                      <a:endParaRPr lang="zh-CN" altLang="en-US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材料费用</a:t>
                      </a:r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直接材料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100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300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dirty="0" smtClean="0"/>
                        <a:t>200</a:t>
                      </a:r>
                      <a:endParaRPr lang="zh-CN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200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100</a:t>
                      </a:r>
                      <a:endParaRPr lang="zh-CN" altLang="en-US" sz="14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间接材料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200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300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300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200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300</a:t>
                      </a:r>
                      <a:endParaRPr lang="zh-CN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人工费用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直接人工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100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200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300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 smtClean="0">
                          <a:solidFill>
                            <a:srgbClr val="FF0000"/>
                          </a:solidFill>
                        </a:rPr>
                        <a:t>？</a:t>
                      </a:r>
                      <a:endParaRPr lang="zh-CN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 smtClean="0">
                          <a:solidFill>
                            <a:srgbClr val="FF0000"/>
                          </a:solidFill>
                        </a:rPr>
                        <a:t>？</a:t>
                      </a:r>
                      <a:endParaRPr lang="zh-CN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60"/>
            <a:ext cx="6884987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417875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 descr="C:\Users\win7.5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51435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6" name="Picture 4" descr="E:\工作\2017\用友\2018年用友新标识组合\数字企业智能服务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635646"/>
            <a:ext cx="3744416" cy="18722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3341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18961</TotalTime>
  <Words>866</Words>
  <PresentationFormat>全屏显示(16:9)</PresentationFormat>
  <Paragraphs>66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幻灯片 1</vt:lpstr>
      <vt:lpstr>幻灯片 2</vt:lpstr>
      <vt:lpstr>直接材料费用比计算逻辑</vt:lpstr>
      <vt:lpstr>计算逻辑</vt:lpstr>
      <vt:lpstr>逻辑举例</vt:lpstr>
      <vt:lpstr>幻灯片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E5270</cp:lastModifiedBy>
  <cp:revision>445</cp:revision>
  <dcterms:created xsi:type="dcterms:W3CDTF">2019-03-01T01:46:57Z</dcterms:created>
  <dcterms:modified xsi:type="dcterms:W3CDTF">2020-07-09T08:24:55Z</dcterms:modified>
</cp:coreProperties>
</file>