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8" r:id="rId4"/>
    <p:sldId id="259" r:id="rId5"/>
    <p:sldId id="264" r:id="rId6"/>
    <p:sldId id="261" r:id="rId7"/>
    <p:sldId id="275" r:id="rId8"/>
    <p:sldId id="265" r:id="rId9"/>
    <p:sldId id="262" r:id="rId10"/>
    <p:sldId id="266" r:id="rId11"/>
    <p:sldId id="267" r:id="rId12"/>
    <p:sldId id="268" r:id="rId13"/>
    <p:sldId id="263" r:id="rId14"/>
    <p:sldId id="269" r:id="rId15"/>
    <p:sldId id="270" r:id="rId16"/>
    <p:sldId id="272" r:id="rId17"/>
    <p:sldId id="273" r:id="rId18"/>
    <p:sldId id="274" r:id="rId19"/>
    <p:sldId id="271" r:id="rId20"/>
    <p:sldId id="276" r:id="rId21"/>
    <p:sldId id="279" r:id="rId22"/>
    <p:sldId id="277" r:id="rId23"/>
    <p:sldId id="280" r:id="rId24"/>
    <p:sldId id="281" r:id="rId25"/>
    <p:sldId id="283" r:id="rId26"/>
    <p:sldId id="282" r:id="rId27"/>
    <p:sldId id="286" r:id="rId28"/>
    <p:sldId id="284" r:id="rId29"/>
    <p:sldId id="285" r:id="rId30"/>
    <p:sldId id="287" r:id="rId31"/>
    <p:sldId id="288" r:id="rId3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864"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3" name="Picture 2" descr="D:\PROWISDOM\2017年\20170122 【用友】PPT模板\1.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388424" y="211253"/>
            <a:ext cx="504056" cy="340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098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pic>
        <p:nvPicPr>
          <p:cNvPr id="11266" name="Picture 2" descr="E:\工作\2017\用友\集团\8.31新PPTvi\封面封底\内页.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标题 1"/>
          <p:cNvSpPr>
            <a:spLocks noGrp="1"/>
          </p:cNvSpPr>
          <p:nvPr>
            <p:ph type="title"/>
          </p:nvPr>
        </p:nvSpPr>
        <p:spPr>
          <a:xfrm>
            <a:off x="518864" y="22895"/>
            <a:ext cx="8229600" cy="504056"/>
          </a:xfrm>
          <a:prstGeom prst="rect">
            <a:avLst/>
          </a:prstGeom>
        </p:spPr>
        <p:txBody>
          <a:bodyPr anchor="ctr"/>
          <a:lstStyle>
            <a:lvl1pPr algn="l">
              <a:defRPr sz="2400">
                <a:solidFill>
                  <a:schemeClr val="tx1">
                    <a:lumMod val="75000"/>
                    <a:lumOff val="25000"/>
                  </a:schemeClr>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018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230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2019/5/13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工作\2017\用友\集团\李凯8.31新PPTvi\封面封底\方案1\封面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1" y="0"/>
            <a:ext cx="9144001"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533923" y="2915472"/>
            <a:ext cx="2079416" cy="646331"/>
          </a:xfrm>
          <a:prstGeom prst="rect">
            <a:avLst/>
          </a:prstGeom>
          <a:noFill/>
        </p:spPr>
        <p:txBody>
          <a:bodyPr wrap="none" rtlCol="0" anchor="ctr">
            <a:spAutoFit/>
          </a:bodyPr>
          <a:lstStyle/>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用友网络科技股份有限公司</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姓名 郭睿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4" name="TextBox 3"/>
          <p:cNvSpPr txBox="1"/>
          <p:nvPr/>
        </p:nvSpPr>
        <p:spPr>
          <a:xfrm>
            <a:off x="3357554" y="1857370"/>
            <a:ext cx="2954655" cy="646331"/>
          </a:xfrm>
          <a:prstGeom prst="rect">
            <a:avLst/>
          </a:prstGeom>
          <a:noFill/>
        </p:spPr>
        <p:txBody>
          <a:bodyPr wrap="none" rtlCol="0">
            <a:spAutoFit/>
          </a:bodyPr>
          <a:lstStyle/>
          <a:p>
            <a:pPr algn="ctr"/>
            <a:r>
              <a:rPr lang="zh-CN" altLang="en-US" sz="3600" b="1" dirty="0" smtClean="0">
                <a:solidFill>
                  <a:srgbClr val="E60012"/>
                </a:solidFill>
                <a:latin typeface="微软雅黑" panose="020B0503020204020204" pitchFamily="34" charset="-122"/>
                <a:ea typeface="微软雅黑" panose="020B0503020204020204" pitchFamily="34" charset="-122"/>
              </a:rPr>
              <a:t>成本结转方式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725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5" name="3"/>
          <p:cNvSpPr/>
          <p:nvPr/>
        </p:nvSpPr>
        <p:spPr>
          <a:xfrm>
            <a:off x="785786" y="1179380"/>
            <a:ext cx="7640851" cy="30485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25"/>
          <p:cNvSpPr/>
          <p:nvPr/>
        </p:nvSpPr>
        <p:spPr>
          <a:xfrm rot="16200000">
            <a:off x="-901431" y="2527607"/>
            <a:ext cx="3048554" cy="325879"/>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57158" y="642924"/>
            <a:ext cx="8215370" cy="369332"/>
          </a:xfrm>
          <a:prstGeom prst="rect">
            <a:avLst/>
          </a:prstGeom>
          <a:noFill/>
        </p:spPr>
        <p:txBody>
          <a:bodyPr wrap="square" rtlCol="0">
            <a:spAutoFit/>
          </a:bodyPr>
          <a:lstStyle/>
          <a:p>
            <a:r>
              <a:rPr lang="zh-CN" altLang="en-US" b="1" dirty="0" smtClean="0"/>
              <a:t>为什么直接材料成本中制造费用明细要素是“电”？</a:t>
            </a:r>
          </a:p>
        </p:txBody>
      </p:sp>
      <p:sp>
        <p:nvSpPr>
          <p:cNvPr id="14" name="TextBox 13"/>
          <p:cNvSpPr txBox="1"/>
          <p:nvPr/>
        </p:nvSpPr>
        <p:spPr>
          <a:xfrm>
            <a:off x="1000100" y="1214428"/>
            <a:ext cx="7286676" cy="2585323"/>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直接材料成本中包含制造费用，说明成本结转方式是</a:t>
            </a:r>
            <a:r>
              <a:rPr lang="zh-CN" altLang="en-US" sz="1200" b="1" dirty="0" smtClean="0"/>
              <a:t>分项结转</a:t>
            </a:r>
            <a:endParaRPr lang="en-US" altLang="zh-CN" sz="1200" b="1" dirty="0" smtClean="0"/>
          </a:p>
          <a:p>
            <a:pPr>
              <a:lnSpc>
                <a:spcPct val="150000"/>
              </a:lnSpc>
              <a:buClr>
                <a:srgbClr val="FF0000"/>
              </a:buClr>
              <a:buFont typeface="Wingdings" pitchFamily="2" charset="2"/>
              <a:buChar char="l"/>
            </a:pPr>
            <a:r>
              <a:rPr lang="zh-CN" altLang="en-US" sz="1200" dirty="0" smtClean="0"/>
              <a:t>分项结转有两种方式</a:t>
            </a:r>
            <a:endParaRPr lang="en-US" altLang="zh-CN" sz="1200" dirty="0" smtClean="0"/>
          </a:p>
          <a:p>
            <a:pPr lvl="1">
              <a:lnSpc>
                <a:spcPct val="150000"/>
              </a:lnSpc>
              <a:buClr>
                <a:srgbClr val="FF0000"/>
              </a:buClr>
              <a:buFont typeface="Wingdings" pitchFamily="2" charset="2"/>
              <a:buChar char="l"/>
            </a:pPr>
            <a:r>
              <a:rPr lang="zh-CN" altLang="en-US" sz="1200" dirty="0" smtClean="0"/>
              <a:t>分项结转：分项金额结转至该要素类型的第一个（编码最小）的成本要素</a:t>
            </a:r>
            <a:endParaRPr lang="en-US" altLang="zh-CN" sz="1200" dirty="0" smtClean="0"/>
          </a:p>
          <a:p>
            <a:pPr lvl="1">
              <a:lnSpc>
                <a:spcPct val="150000"/>
              </a:lnSpc>
              <a:buClr>
                <a:srgbClr val="FF0000"/>
              </a:buClr>
              <a:buFont typeface="Wingdings" pitchFamily="2" charset="2"/>
              <a:buChar char="l"/>
            </a:pPr>
            <a:r>
              <a:rPr lang="zh-CN" altLang="en-US" sz="1200" dirty="0" smtClean="0"/>
              <a:t>分项结转还原明细：分项金额按成本会计</a:t>
            </a:r>
            <a:r>
              <a:rPr lang="en-US" altLang="zh-CN" sz="1200" dirty="0" smtClean="0"/>
              <a:t>-</a:t>
            </a:r>
            <a:r>
              <a:rPr lang="zh-CN" altLang="en-US" sz="1200" dirty="0" smtClean="0"/>
              <a:t>成本要素还原比例档案中对应要素类型中各个明细要素的比例进行结转</a:t>
            </a:r>
            <a:endParaRPr lang="en-US" altLang="zh-CN" sz="1200" dirty="0" smtClean="0"/>
          </a:p>
          <a:p>
            <a:pPr>
              <a:lnSpc>
                <a:spcPct val="150000"/>
              </a:lnSpc>
              <a:buClr>
                <a:srgbClr val="FF0000"/>
              </a:buClr>
              <a:buFont typeface="Wingdings" pitchFamily="2" charset="2"/>
              <a:buChar char="l"/>
            </a:pPr>
            <a:r>
              <a:rPr lang="zh-CN" altLang="en-US" sz="1200" dirty="0" smtClean="0"/>
              <a:t>结论</a:t>
            </a:r>
            <a:endParaRPr lang="en-US" altLang="zh-CN" sz="1200" dirty="0" smtClean="0"/>
          </a:p>
          <a:p>
            <a:pPr lvl="1">
              <a:lnSpc>
                <a:spcPct val="150000"/>
              </a:lnSpc>
              <a:buClr>
                <a:srgbClr val="FF0000"/>
              </a:buClr>
              <a:buFont typeface="Wingdings" pitchFamily="2" charset="2"/>
              <a:buChar char="l"/>
            </a:pPr>
            <a:r>
              <a:rPr lang="zh-CN" altLang="en-US" sz="1200" dirty="0" smtClean="0"/>
              <a:t>当成本会计参数设置</a:t>
            </a:r>
            <a:r>
              <a:rPr lang="en-US" altLang="zh-CN" sz="1200" dirty="0" smtClean="0"/>
              <a:t>-</a:t>
            </a:r>
            <a:r>
              <a:rPr lang="zh-CN" altLang="en-US" sz="1200" dirty="0" smtClean="0"/>
              <a:t>是否明细要素还原</a:t>
            </a:r>
            <a:r>
              <a:rPr lang="en-US" altLang="zh-CN" sz="1200" dirty="0" smtClean="0"/>
              <a:t>=false</a:t>
            </a:r>
            <a:r>
              <a:rPr lang="zh-CN" altLang="en-US" sz="1200" dirty="0" smtClean="0"/>
              <a:t>时，“电”的编码为</a:t>
            </a:r>
            <a:r>
              <a:rPr lang="en-US" altLang="zh-CN" sz="1200" dirty="0" smtClean="0"/>
              <a:t>No301</a:t>
            </a:r>
            <a:r>
              <a:rPr lang="zh-CN" altLang="en-US" sz="1200" dirty="0" smtClean="0"/>
              <a:t>，是制造费用中最小编码</a:t>
            </a:r>
            <a:endParaRPr lang="en-US" altLang="zh-CN" sz="1200" dirty="0" smtClean="0"/>
          </a:p>
          <a:p>
            <a:pPr lvl="1">
              <a:lnSpc>
                <a:spcPct val="150000"/>
              </a:lnSpc>
              <a:buClr>
                <a:srgbClr val="FF0000"/>
              </a:buClr>
              <a:buFont typeface="Wingdings" pitchFamily="2" charset="2"/>
              <a:buChar char="l"/>
            </a:pPr>
            <a:r>
              <a:rPr lang="zh-CN" altLang="en-US" sz="1200" dirty="0" smtClean="0"/>
              <a:t>当成本会计参数设置</a:t>
            </a:r>
            <a:r>
              <a:rPr lang="en-US" altLang="zh-CN" sz="1200" dirty="0" smtClean="0"/>
              <a:t>-</a:t>
            </a:r>
            <a:r>
              <a:rPr lang="zh-CN" altLang="en-US" sz="1200" dirty="0" smtClean="0"/>
              <a:t>是否明细要素还原</a:t>
            </a:r>
            <a:r>
              <a:rPr lang="en-US" altLang="zh-CN" sz="1200" dirty="0" smtClean="0"/>
              <a:t>=true</a:t>
            </a:r>
            <a:r>
              <a:rPr lang="zh-CN" altLang="en-US" sz="1200" dirty="0" smtClean="0"/>
              <a:t>时，“电”在还原比例档案中制造费用要素类型的明细要素里比例为</a:t>
            </a:r>
            <a:r>
              <a:rPr lang="en-US" altLang="zh-CN" sz="1200" dirty="0" smtClean="0"/>
              <a:t>1</a:t>
            </a:r>
          </a:p>
        </p:txBody>
      </p:sp>
      <p:pic>
        <p:nvPicPr>
          <p:cNvPr id="3075" name="Picture 3"/>
          <p:cNvPicPr>
            <a:picLocks noChangeAspect="1" noChangeArrowheads="1"/>
          </p:cNvPicPr>
          <p:nvPr/>
        </p:nvPicPr>
        <p:blipFill>
          <a:blip r:embed="rId2"/>
          <a:srcRect/>
          <a:stretch>
            <a:fillRect/>
          </a:stretch>
        </p:blipFill>
        <p:spPr bwMode="auto">
          <a:xfrm>
            <a:off x="2714612" y="3556892"/>
            <a:ext cx="6429388" cy="1586608"/>
          </a:xfrm>
          <a:prstGeom prst="rect">
            <a:avLst/>
          </a:prstGeom>
          <a:noFill/>
          <a:ln w="9525">
            <a:noFill/>
            <a:miter lim="800000"/>
            <a:headEnd/>
            <a:tailEnd/>
          </a:ln>
          <a:effectLst/>
        </p:spPr>
      </p:pic>
      <p:cxnSp>
        <p:nvCxnSpPr>
          <p:cNvPr id="17" name="直接箭头连接符 16"/>
          <p:cNvCxnSpPr/>
          <p:nvPr/>
        </p:nvCxnSpPr>
        <p:spPr>
          <a:xfrm>
            <a:off x="2643174" y="3714758"/>
            <a:ext cx="5286412" cy="128588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8754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387798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成本要素还原比例档案逻辑</a:t>
            </a:r>
          </a:p>
        </p:txBody>
      </p:sp>
      <p:sp>
        <p:nvSpPr>
          <p:cNvPr id="5" name="TextBox 4"/>
          <p:cNvSpPr txBox="1"/>
          <p:nvPr/>
        </p:nvSpPr>
        <p:spPr>
          <a:xfrm>
            <a:off x="4139952" y="2340918"/>
            <a:ext cx="141577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应用举例</a:t>
            </a:r>
          </a:p>
        </p:txBody>
      </p:sp>
      <p:sp>
        <p:nvSpPr>
          <p:cNvPr id="6" name="TextBox 5"/>
          <p:cNvSpPr txBox="1"/>
          <p:nvPr/>
        </p:nvSpPr>
        <p:spPr>
          <a:xfrm>
            <a:off x="4139952" y="1719089"/>
            <a:ext cx="2646878" cy="461665"/>
          </a:xfrm>
          <a:prstGeom prst="rect">
            <a:avLst/>
          </a:prstGeom>
          <a:noFill/>
        </p:spPr>
        <p:txBody>
          <a:bodyPr wrap="non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成本结转方式对比</a:t>
            </a:r>
          </a:p>
        </p:txBody>
      </p:sp>
      <p:sp>
        <p:nvSpPr>
          <p:cNvPr id="9" name="TextBox 8"/>
          <p:cNvSpPr txBox="1"/>
          <p:nvPr/>
        </p:nvSpPr>
        <p:spPr>
          <a:xfrm>
            <a:off x="4139952" y="1097260"/>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相关基本概念</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1857370"/>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成本结转方式对比</a:t>
            </a:r>
            <a:endParaRPr lang="zh-CN" altLang="en-US" dirty="0"/>
          </a:p>
        </p:txBody>
      </p:sp>
      <p:sp>
        <p:nvSpPr>
          <p:cNvPr id="3" name="箭头3"/>
          <p:cNvSpPr>
            <a:spLocks noChangeArrowheads="1"/>
          </p:cNvSpPr>
          <p:nvPr/>
        </p:nvSpPr>
        <p:spPr bwMode="auto">
          <a:xfrm flipV="1">
            <a:off x="1680773" y="2817070"/>
            <a:ext cx="819150" cy="114141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headEnd/>
            <a:tailEnd/>
          </a:ln>
        </p:spPr>
        <p:txBody>
          <a:bodyPr wrap="none" lIns="62111" tIns="31055" rIns="62111" bIns="31055" anchor="ctr"/>
          <a:lstStyle/>
          <a:p>
            <a:endParaRPr lang="zh-CN" altLang="en-US" sz="900" dirty="0">
              <a:solidFill>
                <a:srgbClr val="000000"/>
              </a:solidFill>
            </a:endParaRPr>
          </a:p>
        </p:txBody>
      </p:sp>
      <p:sp>
        <p:nvSpPr>
          <p:cNvPr id="4" name="箭头2"/>
          <p:cNvSpPr>
            <a:spLocks noChangeArrowheads="1"/>
          </p:cNvSpPr>
          <p:nvPr/>
        </p:nvSpPr>
        <p:spPr bwMode="auto">
          <a:xfrm rot="-5400000">
            <a:off x="1896674" y="2342407"/>
            <a:ext cx="244475" cy="974725"/>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headEnd/>
            <a:tailEnd/>
          </a:ln>
        </p:spPr>
        <p:txBody>
          <a:bodyPr wrap="none" lIns="62111" tIns="31055" rIns="62111" bIns="31055" anchor="ctr"/>
          <a:lstStyle/>
          <a:p>
            <a:endParaRPr lang="zh-CN" altLang="en-US" sz="900" dirty="0">
              <a:solidFill>
                <a:srgbClr val="000000"/>
              </a:solidFill>
            </a:endParaRPr>
          </a:p>
        </p:txBody>
      </p:sp>
      <p:sp>
        <p:nvSpPr>
          <p:cNvPr id="5" name="箭头1"/>
          <p:cNvSpPr>
            <a:spLocks noChangeArrowheads="1"/>
          </p:cNvSpPr>
          <p:nvPr/>
        </p:nvSpPr>
        <p:spPr bwMode="auto">
          <a:xfrm>
            <a:off x="1676010" y="1570882"/>
            <a:ext cx="819150" cy="1322387"/>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headEnd/>
            <a:tailEnd/>
          </a:ln>
        </p:spPr>
        <p:txBody>
          <a:bodyPr wrap="none" lIns="62111" tIns="31055" rIns="62111" bIns="31055" anchor="ctr"/>
          <a:lstStyle/>
          <a:p>
            <a:endParaRPr lang="zh-CN" altLang="en-US" sz="900" dirty="0">
              <a:solidFill>
                <a:srgbClr val="000000"/>
              </a:solidFill>
            </a:endParaRPr>
          </a:p>
        </p:txBody>
      </p:sp>
      <p:sp>
        <p:nvSpPr>
          <p:cNvPr id="6" name="文本1"/>
          <p:cNvSpPr>
            <a:spLocks noChangeArrowheads="1"/>
          </p:cNvSpPr>
          <p:nvPr/>
        </p:nvSpPr>
        <p:spPr bwMode="auto">
          <a:xfrm>
            <a:off x="3594496" y="1280369"/>
            <a:ext cx="4433888" cy="896938"/>
          </a:xfrm>
          <a:prstGeom prst="roundRect">
            <a:avLst>
              <a:gd name="adj" fmla="val 11505"/>
            </a:avLst>
          </a:prstGeom>
          <a:solidFill>
            <a:schemeClr val="bg1">
              <a:lumMod val="95000"/>
            </a:schemeClr>
          </a:solidFill>
          <a:ln w="6350">
            <a:noFill/>
            <a:round/>
            <a:headEnd/>
            <a:tailEnd/>
          </a:ln>
        </p:spPr>
        <p:txBody>
          <a:bodyPr lIns="62111" tIns="31055" rIns="62111" bIns="31055" anchor="ctr"/>
          <a:lstStyle/>
          <a:p>
            <a:pPr>
              <a:lnSpc>
                <a:spcPct val="120000"/>
              </a:lnSpc>
            </a:pPr>
            <a:endParaRPr lang="zh-CN" altLang="zh-CN" sz="800" dirty="0">
              <a:solidFill>
                <a:schemeClr val="bg1">
                  <a:lumMod val="50000"/>
                </a:schemeClr>
              </a:solidFill>
              <a:latin typeface="微软雅黑" pitchFamily="34" charset="-122"/>
              <a:ea typeface="微软雅黑" pitchFamily="34" charset="-122"/>
            </a:endParaRPr>
          </a:p>
        </p:txBody>
      </p:sp>
      <p:sp>
        <p:nvSpPr>
          <p:cNvPr id="7" name="标题1"/>
          <p:cNvSpPr>
            <a:spLocks noChangeArrowheads="1"/>
          </p:cNvSpPr>
          <p:nvPr/>
        </p:nvSpPr>
        <p:spPr bwMode="auto">
          <a:xfrm>
            <a:off x="2595173" y="1275606"/>
            <a:ext cx="931862" cy="901700"/>
          </a:xfrm>
          <a:prstGeom prst="roundRect">
            <a:avLst>
              <a:gd name="adj" fmla="val 11921"/>
            </a:avLst>
          </a:prstGeom>
          <a:solidFill>
            <a:srgbClr val="FF9FA6"/>
          </a:solidFill>
          <a:ln w="25400">
            <a:noFill/>
            <a:round/>
            <a:headEnd/>
            <a:tailEnd/>
          </a:ln>
        </p:spPr>
        <p:txBody>
          <a:bodyPr lIns="62111" tIns="31055" rIns="62111" bIns="31055" anchor="ctr"/>
          <a:lstStyle/>
          <a:p>
            <a:pPr algn="ctr">
              <a:lnSpc>
                <a:spcPct val="120000"/>
              </a:lnSpc>
            </a:pPr>
            <a:r>
              <a:rPr lang="zh-CN" altLang="en-US" sz="1400" b="1" dirty="0" smtClean="0">
                <a:solidFill>
                  <a:srgbClr val="F2F2F2"/>
                </a:solidFill>
                <a:latin typeface="微软雅黑" pitchFamily="34" charset="-122"/>
                <a:ea typeface="微软雅黑" pitchFamily="34" charset="-122"/>
              </a:rPr>
              <a:t>综合结转</a:t>
            </a:r>
            <a:endParaRPr lang="zh-CN" altLang="zh-CN" sz="1400" b="1" dirty="0">
              <a:solidFill>
                <a:srgbClr val="F2F2F2"/>
              </a:solidFill>
              <a:latin typeface="微软雅黑" pitchFamily="34" charset="-122"/>
              <a:ea typeface="微软雅黑" pitchFamily="34" charset="-122"/>
            </a:endParaRPr>
          </a:p>
        </p:txBody>
      </p:sp>
      <p:sp>
        <p:nvSpPr>
          <p:cNvPr id="8" name="文本2"/>
          <p:cNvSpPr>
            <a:spLocks noChangeArrowheads="1"/>
          </p:cNvSpPr>
          <p:nvPr/>
        </p:nvSpPr>
        <p:spPr bwMode="auto">
          <a:xfrm>
            <a:off x="3594496" y="2369393"/>
            <a:ext cx="4433888" cy="895350"/>
          </a:xfrm>
          <a:prstGeom prst="roundRect">
            <a:avLst>
              <a:gd name="adj" fmla="val 11505"/>
            </a:avLst>
          </a:prstGeom>
          <a:solidFill>
            <a:schemeClr val="bg1">
              <a:lumMod val="95000"/>
            </a:schemeClr>
          </a:solidFill>
          <a:ln w="6350">
            <a:noFill/>
            <a:round/>
            <a:headEnd/>
            <a:tailEnd/>
          </a:ln>
        </p:spPr>
        <p:txBody>
          <a:bodyPr lIns="62111" tIns="31055" rIns="62111" bIns="31055" anchor="ctr"/>
          <a:lstStyle/>
          <a:p>
            <a:pPr>
              <a:lnSpc>
                <a:spcPct val="120000"/>
              </a:lnSpc>
            </a:pPr>
            <a:endParaRPr lang="zh-CN" altLang="zh-CN" sz="800" dirty="0">
              <a:solidFill>
                <a:schemeClr val="bg1">
                  <a:lumMod val="50000"/>
                </a:schemeClr>
              </a:solidFill>
              <a:latin typeface="微软雅黑" pitchFamily="34" charset="-122"/>
              <a:ea typeface="微软雅黑" pitchFamily="34" charset="-122"/>
            </a:endParaRPr>
          </a:p>
        </p:txBody>
      </p:sp>
      <p:sp>
        <p:nvSpPr>
          <p:cNvPr id="9" name="标题2"/>
          <p:cNvSpPr>
            <a:spLocks noChangeArrowheads="1"/>
          </p:cNvSpPr>
          <p:nvPr/>
        </p:nvSpPr>
        <p:spPr bwMode="auto">
          <a:xfrm>
            <a:off x="2595173" y="2369393"/>
            <a:ext cx="931862" cy="895350"/>
          </a:xfrm>
          <a:prstGeom prst="roundRect">
            <a:avLst>
              <a:gd name="adj" fmla="val 11921"/>
            </a:avLst>
          </a:prstGeom>
          <a:solidFill>
            <a:srgbClr val="FF9FA6"/>
          </a:solidFill>
          <a:ln w="25400">
            <a:noFill/>
            <a:round/>
            <a:headEnd/>
            <a:tailEnd/>
          </a:ln>
        </p:spPr>
        <p:txBody>
          <a:bodyPr lIns="62111" tIns="31055" rIns="62111" bIns="31055" anchor="ctr"/>
          <a:lstStyle/>
          <a:p>
            <a:pPr algn="ctr">
              <a:lnSpc>
                <a:spcPct val="120000"/>
              </a:lnSpc>
            </a:pPr>
            <a:r>
              <a:rPr lang="zh-CN" altLang="en-US" sz="1400" b="1" dirty="0" smtClean="0">
                <a:solidFill>
                  <a:srgbClr val="F2F2F2"/>
                </a:solidFill>
                <a:latin typeface="微软雅黑" pitchFamily="34" charset="-122"/>
                <a:ea typeface="微软雅黑" pitchFamily="34" charset="-122"/>
              </a:rPr>
              <a:t>分项结转</a:t>
            </a:r>
            <a:endParaRPr lang="zh-CN" altLang="zh-CN" sz="1400" b="1" dirty="0">
              <a:solidFill>
                <a:srgbClr val="F2F2F2"/>
              </a:solidFill>
              <a:latin typeface="微软雅黑" pitchFamily="34" charset="-122"/>
              <a:ea typeface="微软雅黑" pitchFamily="34" charset="-122"/>
            </a:endParaRPr>
          </a:p>
        </p:txBody>
      </p:sp>
      <p:sp>
        <p:nvSpPr>
          <p:cNvPr id="10" name="文本3"/>
          <p:cNvSpPr>
            <a:spLocks noChangeArrowheads="1"/>
          </p:cNvSpPr>
          <p:nvPr/>
        </p:nvSpPr>
        <p:spPr bwMode="auto">
          <a:xfrm>
            <a:off x="3594496" y="3450482"/>
            <a:ext cx="4433888" cy="885825"/>
          </a:xfrm>
          <a:prstGeom prst="roundRect">
            <a:avLst>
              <a:gd name="adj" fmla="val 11505"/>
            </a:avLst>
          </a:prstGeom>
          <a:solidFill>
            <a:schemeClr val="bg1">
              <a:lumMod val="95000"/>
            </a:schemeClr>
          </a:solidFill>
          <a:ln w="6350">
            <a:noFill/>
            <a:round/>
            <a:headEnd/>
            <a:tailEnd/>
          </a:ln>
        </p:spPr>
        <p:txBody>
          <a:bodyPr lIns="62111" tIns="31055" rIns="62111" bIns="31055" anchor="ctr"/>
          <a:lstStyle/>
          <a:p>
            <a:pPr>
              <a:lnSpc>
                <a:spcPct val="120000"/>
              </a:lnSpc>
            </a:pPr>
            <a:endParaRPr lang="zh-CN" altLang="zh-CN" sz="800" dirty="0">
              <a:solidFill>
                <a:schemeClr val="bg1">
                  <a:lumMod val="50000"/>
                </a:schemeClr>
              </a:solidFill>
              <a:latin typeface="微软雅黑" pitchFamily="34" charset="-122"/>
              <a:ea typeface="微软雅黑" pitchFamily="34" charset="-122"/>
            </a:endParaRPr>
          </a:p>
        </p:txBody>
      </p:sp>
      <p:sp>
        <p:nvSpPr>
          <p:cNvPr id="11" name="标题3"/>
          <p:cNvSpPr>
            <a:spLocks noChangeArrowheads="1"/>
          </p:cNvSpPr>
          <p:nvPr/>
        </p:nvSpPr>
        <p:spPr bwMode="auto">
          <a:xfrm>
            <a:off x="2595173" y="3450482"/>
            <a:ext cx="931862" cy="885825"/>
          </a:xfrm>
          <a:prstGeom prst="roundRect">
            <a:avLst>
              <a:gd name="adj" fmla="val 11921"/>
            </a:avLst>
          </a:prstGeom>
          <a:solidFill>
            <a:srgbClr val="FF9FA6"/>
          </a:solidFill>
          <a:ln w="25400">
            <a:noFill/>
            <a:round/>
            <a:headEnd/>
            <a:tailEnd/>
          </a:ln>
        </p:spPr>
        <p:txBody>
          <a:bodyPr lIns="62111" tIns="31055" rIns="62111" bIns="31055" anchor="ctr"/>
          <a:lstStyle/>
          <a:p>
            <a:pPr algn="ctr">
              <a:lnSpc>
                <a:spcPct val="120000"/>
              </a:lnSpc>
            </a:pPr>
            <a:r>
              <a:rPr lang="zh-CN" altLang="en-US" sz="1400" b="1" dirty="0" smtClean="0">
                <a:solidFill>
                  <a:srgbClr val="F2F2F2"/>
                </a:solidFill>
                <a:latin typeface="微软雅黑" pitchFamily="34" charset="-122"/>
                <a:ea typeface="微软雅黑" pitchFamily="34" charset="-122"/>
              </a:rPr>
              <a:t>分项结转还原明细</a:t>
            </a:r>
            <a:endParaRPr lang="zh-CN" altLang="zh-CN" sz="1400" b="1" dirty="0">
              <a:solidFill>
                <a:srgbClr val="F2F2F2"/>
              </a:solidFill>
              <a:latin typeface="微软雅黑" pitchFamily="34" charset="-122"/>
              <a:ea typeface="微软雅黑" pitchFamily="34" charset="-122"/>
            </a:endParaRPr>
          </a:p>
        </p:txBody>
      </p:sp>
      <p:sp>
        <p:nvSpPr>
          <p:cNvPr id="12" name="Oval 19"/>
          <p:cNvSpPr>
            <a:spLocks noChangeArrowheads="1"/>
          </p:cNvSpPr>
          <p:nvPr/>
        </p:nvSpPr>
        <p:spPr bwMode="auto">
          <a:xfrm>
            <a:off x="1260086" y="2369393"/>
            <a:ext cx="893763" cy="895350"/>
          </a:xfrm>
          <a:prstGeom prst="ellipse">
            <a:avLst/>
          </a:prstGeom>
          <a:solidFill>
            <a:srgbClr val="E60012"/>
          </a:solidFill>
          <a:ln w="9525">
            <a:noFill/>
            <a:round/>
            <a:headEnd/>
            <a:tailEnd/>
          </a:ln>
        </p:spPr>
        <p:txBody>
          <a:bodyPr lIns="62111" tIns="31055" rIns="62111" bIns="31055" anchor="ctr"/>
          <a:lstStyle/>
          <a:p>
            <a:pPr algn="ctr">
              <a:lnSpc>
                <a:spcPct val="120000"/>
              </a:lnSpc>
            </a:pPr>
            <a:r>
              <a:rPr lang="zh-CN" altLang="en-US" b="1" dirty="0" smtClean="0">
                <a:solidFill>
                  <a:schemeClr val="bg1"/>
                </a:solidFill>
                <a:latin typeface="Arial" pitchFamily="34" charset="0"/>
                <a:ea typeface="微软雅黑" pitchFamily="34" charset="-122"/>
              </a:rPr>
              <a:t>结转方式</a:t>
            </a:r>
            <a:endParaRPr lang="zh-CN" altLang="en-US" b="1" dirty="0">
              <a:solidFill>
                <a:schemeClr val="bg1"/>
              </a:solidFill>
              <a:latin typeface="Arial" pitchFamily="34" charset="0"/>
              <a:ea typeface="微软雅黑" pitchFamily="34" charset="-122"/>
            </a:endParaRPr>
          </a:p>
        </p:txBody>
      </p:sp>
      <p:sp>
        <p:nvSpPr>
          <p:cNvPr id="13" name="矩形 12"/>
          <p:cNvSpPr/>
          <p:nvPr/>
        </p:nvSpPr>
        <p:spPr>
          <a:xfrm>
            <a:off x="3838079" y="1400212"/>
            <a:ext cx="3969734" cy="652486"/>
          </a:xfrm>
          <a:prstGeom prst="rect">
            <a:avLst/>
          </a:prstGeom>
        </p:spPr>
        <p:txBody>
          <a:bodyPr wrap="square">
            <a:spAutoFit/>
          </a:bodyPr>
          <a:lstStyle/>
          <a:p>
            <a:pPr algn="just">
              <a:lnSpc>
                <a:spcPct val="130000"/>
              </a:lnSpc>
            </a:pPr>
            <a:r>
              <a:rPr lang="zh-CN" altLang="en-US" sz="1400" dirty="0" smtClean="0">
                <a:solidFill>
                  <a:prstClr val="black">
                    <a:lumMod val="65000"/>
                    <a:lumOff val="35000"/>
                  </a:prstClr>
                </a:solidFill>
                <a:latin typeface="Calibri" pitchFamily="34" charset="0"/>
                <a:ea typeface="微软雅黑" pitchFamily="34" charset="-122"/>
              </a:rPr>
              <a:t>领用材料所有分项的成本金额全部计入核算对象的材料费明细要素</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838079" y="2499742"/>
            <a:ext cx="3969734" cy="652486"/>
          </a:xfrm>
          <a:prstGeom prst="rect">
            <a:avLst/>
          </a:prstGeom>
        </p:spPr>
        <p:txBody>
          <a:bodyPr wrap="square">
            <a:spAutoFit/>
          </a:bodyPr>
          <a:lstStyle/>
          <a:p>
            <a:pPr algn="just">
              <a:lnSpc>
                <a:spcPct val="130000"/>
              </a:lnSpc>
            </a:pPr>
            <a:r>
              <a:rPr lang="zh-CN" altLang="en-US" sz="1400" dirty="0" smtClean="0">
                <a:solidFill>
                  <a:prstClr val="black">
                    <a:lumMod val="65000"/>
                    <a:lumOff val="35000"/>
                  </a:prstClr>
                </a:solidFill>
                <a:latin typeface="Calibri" pitchFamily="34" charset="0"/>
                <a:ea typeface="微软雅黑" pitchFamily="34" charset="-122"/>
              </a:rPr>
              <a:t>领用材料的成本金额按各个分项金额结转至核算对象对应要素类型的明细要素（编码最小的）</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857620" y="3429006"/>
            <a:ext cx="3969734" cy="932563"/>
          </a:xfrm>
          <a:prstGeom prst="rect">
            <a:avLst/>
          </a:prstGeom>
        </p:spPr>
        <p:txBody>
          <a:bodyPr wrap="square">
            <a:spAutoFit/>
          </a:bodyPr>
          <a:lstStyle/>
          <a:p>
            <a:pPr algn="just">
              <a:lnSpc>
                <a:spcPct val="130000"/>
              </a:lnSpc>
            </a:pPr>
            <a:r>
              <a:rPr lang="zh-CN" altLang="en-US" sz="1400" dirty="0" smtClean="0">
                <a:solidFill>
                  <a:prstClr val="black">
                    <a:lumMod val="65000"/>
                    <a:lumOff val="35000"/>
                  </a:prstClr>
                </a:solidFill>
                <a:latin typeface="Calibri" pitchFamily="34" charset="0"/>
                <a:ea typeface="微软雅黑" pitchFamily="34" charset="-122"/>
              </a:rPr>
              <a:t>领用材料的成本金额按各个分项金额，按照成本要素还原比例档案中的比例，结转至核算对象对应要素类型的明细要素</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500034" y="4429138"/>
            <a:ext cx="8429684" cy="646331"/>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只有</a:t>
            </a:r>
            <a:r>
              <a:rPr lang="zh-CN" altLang="en-US" sz="1200" b="1" dirty="0" smtClean="0"/>
              <a:t>领料单领用半成品时</a:t>
            </a:r>
            <a:r>
              <a:rPr lang="zh-CN" altLang="en-US" sz="1200" dirty="0" smtClean="0"/>
              <a:t>涉及成本结转方式：杂收杂发无论是否指定订单或品种，都是通过库存取数至费用数据的，而费用数据的成本要素由费用分配组的成本要素唯一确定；领料单领用原材料时，按备料成本要素归结至核算对象</a:t>
            </a:r>
            <a:endParaRPr lang="zh-CN" altLang="en-US" sz="1200" dirty="0"/>
          </a:p>
        </p:txBody>
      </p:sp>
      <p:sp>
        <p:nvSpPr>
          <p:cNvPr id="17" name="TextBox 16"/>
          <p:cNvSpPr txBox="1"/>
          <p:nvPr/>
        </p:nvSpPr>
        <p:spPr>
          <a:xfrm>
            <a:off x="357158" y="714362"/>
            <a:ext cx="8215370" cy="369332"/>
          </a:xfrm>
          <a:prstGeom prst="rect">
            <a:avLst/>
          </a:prstGeom>
          <a:noFill/>
        </p:spPr>
        <p:txBody>
          <a:bodyPr wrap="square" rtlCol="0">
            <a:spAutoFit/>
          </a:bodyPr>
          <a:lstStyle/>
          <a:p>
            <a:r>
              <a:rPr lang="en-US" altLang="zh-CN" b="1" dirty="0" smtClean="0"/>
              <a:t>U9</a:t>
            </a:r>
            <a:r>
              <a:rPr lang="zh-CN" altLang="en-US" b="1" dirty="0" smtClean="0"/>
              <a:t>支持的三种成本结转方式</a:t>
            </a:r>
          </a:p>
        </p:txBody>
      </p:sp>
    </p:spTree>
    <p:extLst>
      <p:ext uri="{BB962C8B-B14F-4D97-AF65-F5344CB8AC3E}">
        <p14:creationId xmlns:p14="http://schemas.microsoft.com/office/powerpoint/2010/main" xmlns="" val="27948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成本结转方式对比</a:t>
            </a:r>
            <a:endParaRPr lang="zh-CN" altLang="en-US" dirty="0"/>
          </a:p>
        </p:txBody>
      </p:sp>
      <p:sp>
        <p:nvSpPr>
          <p:cNvPr id="3" name="TextBox 2"/>
          <p:cNvSpPr txBox="1"/>
          <p:nvPr/>
        </p:nvSpPr>
        <p:spPr>
          <a:xfrm>
            <a:off x="642910" y="1071552"/>
            <a:ext cx="7500990" cy="3000821"/>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400" b="1" dirty="0" smtClean="0"/>
              <a:t>相关参数</a:t>
            </a:r>
            <a:endParaRPr lang="en-US" altLang="zh-CN" sz="1400" b="1" dirty="0" smtClean="0"/>
          </a:p>
          <a:p>
            <a:pPr lvl="1">
              <a:lnSpc>
                <a:spcPct val="150000"/>
              </a:lnSpc>
              <a:buClr>
                <a:srgbClr val="FF0000"/>
              </a:buClr>
              <a:buFont typeface="Wingdings" pitchFamily="2" charset="2"/>
              <a:buChar char="l"/>
            </a:pPr>
            <a:r>
              <a:rPr lang="zh-CN" altLang="en-US" sz="1400" dirty="0" smtClean="0"/>
              <a:t>成本会计参数设置</a:t>
            </a:r>
            <a:r>
              <a:rPr lang="en-US" altLang="zh-CN" sz="1400" dirty="0" smtClean="0"/>
              <a:t>-</a:t>
            </a:r>
            <a:r>
              <a:rPr lang="zh-CN" altLang="en-US" sz="1400" dirty="0" smtClean="0"/>
              <a:t>成本结转方式</a:t>
            </a:r>
            <a:endParaRPr lang="en-US" altLang="zh-CN" sz="1400" dirty="0" smtClean="0"/>
          </a:p>
          <a:p>
            <a:pPr lvl="1">
              <a:lnSpc>
                <a:spcPct val="150000"/>
              </a:lnSpc>
              <a:buClr>
                <a:srgbClr val="FF0000"/>
              </a:buClr>
              <a:buFont typeface="Wingdings" pitchFamily="2" charset="2"/>
              <a:buChar char="l"/>
            </a:pPr>
            <a:r>
              <a:rPr lang="zh-CN" altLang="en-US" sz="1400" dirty="0" smtClean="0"/>
              <a:t>成本会计参数设置</a:t>
            </a:r>
            <a:r>
              <a:rPr lang="en-US" altLang="zh-CN" sz="1400" dirty="0" smtClean="0"/>
              <a:t>-</a:t>
            </a:r>
            <a:r>
              <a:rPr lang="zh-CN" altLang="en-US" sz="1400" dirty="0" smtClean="0"/>
              <a:t>是否明细要素还原</a:t>
            </a:r>
            <a:endParaRPr lang="en-US" altLang="zh-CN" sz="1400" dirty="0" smtClean="0"/>
          </a:p>
          <a:p>
            <a:pPr lvl="0">
              <a:lnSpc>
                <a:spcPct val="150000"/>
              </a:lnSpc>
              <a:buClr>
                <a:srgbClr val="FF0000"/>
              </a:buClr>
              <a:buFont typeface="Wingdings" pitchFamily="2" charset="2"/>
              <a:buChar char="l"/>
            </a:pPr>
            <a:r>
              <a:rPr lang="zh-CN" altLang="en-US" sz="1400" dirty="0" smtClean="0"/>
              <a:t> </a:t>
            </a:r>
            <a:r>
              <a:rPr lang="zh-CN" altLang="en-US" sz="1400" b="1" dirty="0" smtClean="0"/>
              <a:t>参数设置</a:t>
            </a:r>
          </a:p>
          <a:p>
            <a:pPr lvl="1">
              <a:lnSpc>
                <a:spcPct val="150000"/>
              </a:lnSpc>
              <a:buClr>
                <a:srgbClr val="FF0000"/>
              </a:buClr>
              <a:buFont typeface="Wingdings" pitchFamily="2" charset="2"/>
              <a:buChar char="l"/>
            </a:pPr>
            <a:r>
              <a:rPr lang="zh-CN" altLang="en-US" sz="1400" dirty="0" smtClean="0"/>
              <a:t>综合结转：成本结转方式</a:t>
            </a:r>
            <a:r>
              <a:rPr lang="en-US" altLang="zh-CN" sz="1400" dirty="0" smtClean="0"/>
              <a:t>=</a:t>
            </a:r>
            <a:r>
              <a:rPr lang="zh-CN" altLang="en-US" sz="1400" dirty="0" smtClean="0"/>
              <a:t>综合结转</a:t>
            </a:r>
          </a:p>
          <a:p>
            <a:pPr lvl="1">
              <a:lnSpc>
                <a:spcPct val="150000"/>
              </a:lnSpc>
              <a:buClr>
                <a:srgbClr val="FF0000"/>
              </a:buClr>
              <a:buFont typeface="Wingdings" pitchFamily="2" charset="2"/>
              <a:buChar char="l"/>
            </a:pPr>
            <a:r>
              <a:rPr lang="zh-CN" altLang="en-US" sz="1400" dirty="0" smtClean="0"/>
              <a:t>分项结转：成本结转方式</a:t>
            </a:r>
            <a:r>
              <a:rPr lang="en-US" altLang="zh-CN" sz="1400" dirty="0" smtClean="0"/>
              <a:t>=</a:t>
            </a:r>
            <a:r>
              <a:rPr lang="zh-CN" altLang="en-US" sz="1400" dirty="0" smtClean="0"/>
              <a:t>分项结转、是否明细要素还原</a:t>
            </a:r>
            <a:r>
              <a:rPr lang="en-US" altLang="zh-CN" sz="1400" dirty="0" smtClean="0"/>
              <a:t>=false</a:t>
            </a:r>
            <a:endParaRPr lang="zh-CN" altLang="en-US" sz="1400" dirty="0" smtClean="0"/>
          </a:p>
          <a:p>
            <a:pPr lvl="1">
              <a:lnSpc>
                <a:spcPct val="150000"/>
              </a:lnSpc>
              <a:buClr>
                <a:srgbClr val="FF0000"/>
              </a:buClr>
              <a:buFont typeface="Wingdings" pitchFamily="2" charset="2"/>
              <a:buChar char="l"/>
            </a:pPr>
            <a:r>
              <a:rPr lang="zh-CN" altLang="en-US" sz="1400" dirty="0" smtClean="0"/>
              <a:t>分项结转至明细：成本结转方式</a:t>
            </a:r>
            <a:r>
              <a:rPr lang="en-US" altLang="zh-CN" sz="1400" dirty="0" smtClean="0"/>
              <a:t>=</a:t>
            </a:r>
            <a:r>
              <a:rPr lang="zh-CN" altLang="en-US" sz="1400" dirty="0" smtClean="0"/>
              <a:t>分项结转</a:t>
            </a:r>
          </a:p>
          <a:p>
            <a:pPr lvl="0">
              <a:lnSpc>
                <a:spcPct val="150000"/>
              </a:lnSpc>
              <a:buClr>
                <a:srgbClr val="FF0000"/>
              </a:buClr>
            </a:pPr>
            <a:r>
              <a:rPr lang="zh-CN" altLang="en-US" sz="1400" dirty="0" smtClean="0"/>
              <a:t>                                                   是否明细要素还原</a:t>
            </a:r>
            <a:r>
              <a:rPr lang="en-US" altLang="zh-CN" sz="1400" dirty="0" smtClean="0"/>
              <a:t>=true</a:t>
            </a:r>
          </a:p>
          <a:p>
            <a:pPr lvl="0">
              <a:lnSpc>
                <a:spcPct val="150000"/>
              </a:lnSpc>
              <a:buClr>
                <a:srgbClr val="FF0000"/>
              </a:buClr>
            </a:pPr>
            <a:r>
              <a:rPr lang="en-US" altLang="zh-CN" sz="1400" dirty="0" smtClean="0"/>
              <a:t>                                                   </a:t>
            </a:r>
            <a:r>
              <a:rPr lang="zh-CN" altLang="en-US" sz="1400" dirty="0" smtClean="0"/>
              <a:t>成本要素还原比例档案</a:t>
            </a:r>
            <a:endParaRPr lang="zh-CN" altLang="en-US" sz="1400" dirty="0"/>
          </a:p>
        </p:txBody>
      </p:sp>
      <p:pic>
        <p:nvPicPr>
          <p:cNvPr id="4098" name="Picture 2"/>
          <p:cNvPicPr>
            <a:picLocks noChangeAspect="1" noChangeArrowheads="1"/>
          </p:cNvPicPr>
          <p:nvPr/>
        </p:nvPicPr>
        <p:blipFill>
          <a:blip r:embed="rId2"/>
          <a:srcRect/>
          <a:stretch>
            <a:fillRect/>
          </a:stretch>
        </p:blipFill>
        <p:spPr bwMode="auto">
          <a:xfrm>
            <a:off x="4143372" y="500048"/>
            <a:ext cx="4884806" cy="170974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572000" y="3071816"/>
            <a:ext cx="4572000" cy="1857388"/>
          </a:xfrm>
          <a:prstGeom prst="rect">
            <a:avLst/>
          </a:prstGeom>
          <a:noFill/>
          <a:ln w="9525">
            <a:noFill/>
            <a:miter lim="800000"/>
            <a:headEnd/>
            <a:tailEnd/>
          </a:ln>
          <a:effectLst/>
        </p:spPr>
      </p:pic>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成本结转方式对比</a:t>
            </a:r>
            <a:endParaRPr lang="zh-CN" altLang="en-US" dirty="0"/>
          </a:p>
        </p:txBody>
      </p:sp>
      <p:pic>
        <p:nvPicPr>
          <p:cNvPr id="5122" name="Picture 2"/>
          <p:cNvPicPr>
            <a:picLocks noChangeAspect="1" noChangeArrowheads="1"/>
          </p:cNvPicPr>
          <p:nvPr/>
        </p:nvPicPr>
        <p:blipFill>
          <a:blip r:embed="rId2"/>
          <a:srcRect/>
          <a:stretch>
            <a:fillRect/>
          </a:stretch>
        </p:blipFill>
        <p:spPr bwMode="auto">
          <a:xfrm>
            <a:off x="142844" y="785800"/>
            <a:ext cx="5929354" cy="214314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42845" y="3000378"/>
            <a:ext cx="6715172" cy="1821214"/>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5919896" y="928676"/>
            <a:ext cx="3224104" cy="2128834"/>
          </a:xfrm>
          <a:prstGeom prst="rect">
            <a:avLst/>
          </a:prstGeom>
          <a:noFill/>
          <a:ln w="9525">
            <a:noFill/>
            <a:miter lim="800000"/>
            <a:headEnd/>
            <a:tailEnd/>
          </a:ln>
          <a:effectLst/>
        </p:spPr>
      </p:pic>
      <p:sp>
        <p:nvSpPr>
          <p:cNvPr id="7" name="TextBox 6"/>
          <p:cNvSpPr txBox="1"/>
          <p:nvPr/>
        </p:nvSpPr>
        <p:spPr>
          <a:xfrm>
            <a:off x="7000892" y="3246316"/>
            <a:ext cx="2143108" cy="1754326"/>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领料单领用料品</a:t>
            </a:r>
            <a:r>
              <a:rPr lang="en-US" altLang="zh-CN" sz="1200" dirty="0" smtClean="0"/>
              <a:t>lj-001</a:t>
            </a:r>
            <a:r>
              <a:rPr lang="zh-CN" altLang="en-US" sz="1200" dirty="0" smtClean="0"/>
              <a:t>，料品档案中勾选了可生产，领料单明细账金额中，发出分项由材料费和制造费构成</a:t>
            </a:r>
            <a:endParaRPr lang="en-US" altLang="zh-CN" sz="1200" dirty="0" smtClean="0"/>
          </a:p>
          <a:p>
            <a:pPr>
              <a:lnSpc>
                <a:spcPct val="150000"/>
              </a:lnSpc>
              <a:buClr>
                <a:srgbClr val="FF0000"/>
              </a:buClr>
              <a:buFont typeface="Wingdings" pitchFamily="2" charset="2"/>
              <a:buChar char="l"/>
            </a:pPr>
            <a:r>
              <a:rPr lang="zh-CN" altLang="en-US" sz="1200" dirty="0" smtClean="0"/>
              <a:t>以此为例比对不同的成本结转方式</a:t>
            </a:r>
            <a:endParaRPr lang="zh-CN" altLang="en-US" sz="1200"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成本结转方式对比</a:t>
            </a:r>
            <a:endParaRPr lang="zh-CN" altLang="en-US" dirty="0"/>
          </a:p>
        </p:txBody>
      </p:sp>
      <p:sp>
        <p:nvSpPr>
          <p:cNvPr id="4" name="圆角矩形 108">
            <a:extLst>
              <a:ext uri="{FF2B5EF4-FFF2-40B4-BE49-F238E27FC236}">
                <a16:creationId xmlns:a16="http://schemas.microsoft.com/office/drawing/2014/main" xmlns="" id="{FF9F9BED-447D-49DE-BDDF-8712CCD469EE}"/>
              </a:ext>
            </a:extLst>
          </p:cNvPr>
          <p:cNvSpPr/>
          <p:nvPr/>
        </p:nvSpPr>
        <p:spPr>
          <a:xfrm>
            <a:off x="1142976" y="1285866"/>
            <a:ext cx="1857388" cy="314327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6" name="圆角矩形 5"/>
          <p:cNvSpPr/>
          <p:nvPr/>
        </p:nvSpPr>
        <p:spPr>
          <a:xfrm>
            <a:off x="1357290" y="178593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直接材料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No101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6"/>
          <p:cNvSpPr txBox="1"/>
          <p:nvPr/>
        </p:nvSpPr>
        <p:spPr>
          <a:xfrm>
            <a:off x="1142976" y="1357304"/>
            <a:ext cx="1143008" cy="307777"/>
          </a:xfrm>
          <a:prstGeom prst="rect">
            <a:avLst/>
          </a:prstGeom>
          <a:noFill/>
        </p:spPr>
        <p:txBody>
          <a:bodyPr wrap="square" rtlCol="0">
            <a:spAutoFit/>
          </a:bodyPr>
          <a:lstStyle/>
          <a:p>
            <a:r>
              <a:rPr lang="zh-CN" altLang="en-US" sz="1400" b="1" dirty="0" smtClean="0">
                <a:solidFill>
                  <a:srgbClr val="FF0000"/>
                </a:solidFill>
              </a:rPr>
              <a:t>材料费用</a:t>
            </a:r>
            <a:endParaRPr lang="zh-CN" altLang="en-US" sz="1400" b="1" dirty="0">
              <a:solidFill>
                <a:srgbClr val="FF0000"/>
              </a:solidFill>
            </a:endParaRPr>
          </a:p>
        </p:txBody>
      </p:sp>
      <p:sp>
        <p:nvSpPr>
          <p:cNvPr id="8" name="TextBox 7"/>
          <p:cNvSpPr txBox="1"/>
          <p:nvPr/>
        </p:nvSpPr>
        <p:spPr>
          <a:xfrm>
            <a:off x="357158" y="714362"/>
            <a:ext cx="8215370" cy="369332"/>
          </a:xfrm>
          <a:prstGeom prst="rect">
            <a:avLst/>
          </a:prstGeom>
          <a:noFill/>
        </p:spPr>
        <p:txBody>
          <a:bodyPr wrap="square" rtlCol="0">
            <a:spAutoFit/>
          </a:bodyPr>
          <a:lstStyle/>
          <a:p>
            <a:r>
              <a:rPr lang="zh-CN" altLang="en-US" b="1" dirty="0" smtClean="0"/>
              <a:t>综合结转</a:t>
            </a:r>
          </a:p>
        </p:txBody>
      </p:sp>
      <p:sp>
        <p:nvSpPr>
          <p:cNvPr id="9" name="圆角矩形 8"/>
          <p:cNvSpPr/>
          <p:nvPr/>
        </p:nvSpPr>
        <p:spPr>
          <a:xfrm>
            <a:off x="1357290" y="228599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间接材料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No102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10"/>
          <p:cNvCxnSpPr>
            <a:stCxn id="4" idx="1"/>
            <a:endCxn id="4" idx="3"/>
          </p:cNvCxnSpPr>
          <p:nvPr/>
        </p:nvCxnSpPr>
        <p:spPr>
          <a:xfrm rot="10800000" flipH="1">
            <a:off x="1142976" y="2857502"/>
            <a:ext cx="1857388"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976" y="2928940"/>
            <a:ext cx="1143008" cy="307777"/>
          </a:xfrm>
          <a:prstGeom prst="rect">
            <a:avLst/>
          </a:prstGeom>
          <a:noFill/>
        </p:spPr>
        <p:txBody>
          <a:bodyPr wrap="square" rtlCol="0">
            <a:spAutoFit/>
          </a:bodyPr>
          <a:lstStyle/>
          <a:p>
            <a:r>
              <a:rPr lang="zh-CN" altLang="en-US" sz="1400" b="1" dirty="0" smtClean="0">
                <a:solidFill>
                  <a:srgbClr val="FF0000"/>
                </a:solidFill>
              </a:rPr>
              <a:t>制造费用</a:t>
            </a:r>
            <a:endParaRPr lang="zh-CN" altLang="en-US" sz="1400" b="1" dirty="0">
              <a:solidFill>
                <a:srgbClr val="FF0000"/>
              </a:solidFill>
            </a:endParaRPr>
          </a:p>
        </p:txBody>
      </p:sp>
      <p:sp>
        <p:nvSpPr>
          <p:cNvPr id="13" name="圆角矩形 12"/>
          <p:cNvSpPr/>
          <p:nvPr/>
        </p:nvSpPr>
        <p:spPr>
          <a:xfrm>
            <a:off x="1357290" y="335756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电</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No301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1357290" y="385763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No302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08">
            <a:extLst>
              <a:ext uri="{FF2B5EF4-FFF2-40B4-BE49-F238E27FC236}">
                <a16:creationId xmlns:a16="http://schemas.microsoft.com/office/drawing/2014/main" xmlns="" id="{FF9F9BED-447D-49DE-BDDF-8712CCD469EE}"/>
              </a:ext>
            </a:extLst>
          </p:cNvPr>
          <p:cNvSpPr/>
          <p:nvPr/>
        </p:nvSpPr>
        <p:spPr>
          <a:xfrm>
            <a:off x="6215074" y="1285866"/>
            <a:ext cx="1857388" cy="314327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16" name="圆角矩形 15"/>
          <p:cNvSpPr/>
          <p:nvPr/>
        </p:nvSpPr>
        <p:spPr>
          <a:xfrm>
            <a:off x="6429388" y="214312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6429388" y="328613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extBox 17"/>
          <p:cNvSpPr txBox="1"/>
          <p:nvPr/>
        </p:nvSpPr>
        <p:spPr>
          <a:xfrm>
            <a:off x="6215074" y="1357304"/>
            <a:ext cx="1143008" cy="307777"/>
          </a:xfrm>
          <a:prstGeom prst="rect">
            <a:avLst/>
          </a:prstGeom>
          <a:noFill/>
        </p:spPr>
        <p:txBody>
          <a:bodyPr wrap="square" rtlCol="0">
            <a:spAutoFit/>
          </a:bodyPr>
          <a:lstStyle/>
          <a:p>
            <a:r>
              <a:rPr lang="zh-CN" altLang="en-US" sz="1400" b="1" dirty="0" smtClean="0">
                <a:solidFill>
                  <a:srgbClr val="FF0000"/>
                </a:solidFill>
              </a:rPr>
              <a:t>发出分项</a:t>
            </a:r>
            <a:endParaRPr lang="zh-CN" altLang="en-US" sz="1400" b="1" dirty="0">
              <a:solidFill>
                <a:srgbClr val="FF0000"/>
              </a:solidFill>
            </a:endParaRPr>
          </a:p>
        </p:txBody>
      </p:sp>
      <p:sp>
        <p:nvSpPr>
          <p:cNvPr id="19" name="TextBox 18"/>
          <p:cNvSpPr txBox="1"/>
          <p:nvPr/>
        </p:nvSpPr>
        <p:spPr>
          <a:xfrm>
            <a:off x="1643042" y="1000114"/>
            <a:ext cx="1000132" cy="307777"/>
          </a:xfrm>
          <a:prstGeom prst="rect">
            <a:avLst/>
          </a:prstGeom>
          <a:noFill/>
        </p:spPr>
        <p:txBody>
          <a:bodyPr wrap="square" rtlCol="0">
            <a:spAutoFit/>
          </a:bodyPr>
          <a:lstStyle/>
          <a:p>
            <a:r>
              <a:rPr lang="en-US" altLang="zh-CN" sz="1400" b="1" dirty="0" smtClean="0">
                <a:solidFill>
                  <a:srgbClr val="FF0000"/>
                </a:solidFill>
              </a:rPr>
              <a:t>MO-6349</a:t>
            </a:r>
            <a:endParaRPr lang="zh-CN" altLang="en-US" sz="1400" b="1" dirty="0">
              <a:solidFill>
                <a:srgbClr val="FF0000"/>
              </a:solidFill>
            </a:endParaRPr>
          </a:p>
        </p:txBody>
      </p:sp>
      <p:sp>
        <p:nvSpPr>
          <p:cNvPr id="20" name="TextBox 19"/>
          <p:cNvSpPr txBox="1"/>
          <p:nvPr/>
        </p:nvSpPr>
        <p:spPr>
          <a:xfrm>
            <a:off x="6858016" y="1000114"/>
            <a:ext cx="714380" cy="307777"/>
          </a:xfrm>
          <a:prstGeom prst="rect">
            <a:avLst/>
          </a:prstGeom>
          <a:noFill/>
        </p:spPr>
        <p:txBody>
          <a:bodyPr wrap="square" rtlCol="0">
            <a:spAutoFit/>
          </a:bodyPr>
          <a:lstStyle/>
          <a:p>
            <a:r>
              <a:rPr lang="en-US" altLang="zh-CN" sz="1400" b="1" dirty="0" smtClean="0">
                <a:solidFill>
                  <a:srgbClr val="FF0000"/>
                </a:solidFill>
              </a:rPr>
              <a:t>lj-001</a:t>
            </a:r>
            <a:endParaRPr lang="zh-CN" altLang="en-US" sz="1400" b="1" dirty="0">
              <a:solidFill>
                <a:srgbClr val="FF0000"/>
              </a:solidFill>
            </a:endParaRPr>
          </a:p>
        </p:txBody>
      </p:sp>
      <p:sp>
        <p:nvSpPr>
          <p:cNvPr id="21" name="左大括号 20"/>
          <p:cNvSpPr/>
          <p:nvPr/>
        </p:nvSpPr>
        <p:spPr>
          <a:xfrm>
            <a:off x="6000760" y="2285998"/>
            <a:ext cx="357190" cy="114300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3" name="直接箭头连接符 22"/>
          <p:cNvCxnSpPr/>
          <p:nvPr/>
        </p:nvCxnSpPr>
        <p:spPr>
          <a:xfrm rot="10800000">
            <a:off x="3071802" y="2214560"/>
            <a:ext cx="2857520" cy="642942"/>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15008" y="2571750"/>
            <a:ext cx="500066" cy="276999"/>
          </a:xfrm>
          <a:prstGeom prst="rect">
            <a:avLst/>
          </a:prstGeom>
          <a:noFill/>
        </p:spPr>
        <p:txBody>
          <a:bodyPr wrap="square" rtlCol="0">
            <a:spAutoFit/>
          </a:bodyPr>
          <a:lstStyle/>
          <a:p>
            <a:r>
              <a:rPr lang="zh-CN" altLang="en-US" sz="1200" b="1" dirty="0" smtClean="0"/>
              <a:t>合计</a:t>
            </a:r>
            <a:endParaRPr lang="zh-CN" altLang="en-US" sz="1200" b="1" dirty="0"/>
          </a:p>
        </p:txBody>
      </p:sp>
      <p:sp>
        <p:nvSpPr>
          <p:cNvPr id="26" name="TextBox 25"/>
          <p:cNvSpPr txBox="1"/>
          <p:nvPr/>
        </p:nvSpPr>
        <p:spPr>
          <a:xfrm>
            <a:off x="3857620" y="2571750"/>
            <a:ext cx="1143008" cy="276999"/>
          </a:xfrm>
          <a:prstGeom prst="rect">
            <a:avLst/>
          </a:prstGeom>
          <a:noFill/>
        </p:spPr>
        <p:txBody>
          <a:bodyPr wrap="square" rtlCol="0">
            <a:spAutoFit/>
          </a:bodyPr>
          <a:lstStyle/>
          <a:p>
            <a:r>
              <a:rPr lang="zh-CN" altLang="en-US" sz="1200" b="1" dirty="0" smtClean="0"/>
              <a:t>备料成本要素</a:t>
            </a:r>
            <a:endParaRPr lang="zh-CN" altLang="en-US" sz="1200" b="1" dirty="0"/>
          </a:p>
        </p:txBody>
      </p:sp>
      <p:sp>
        <p:nvSpPr>
          <p:cNvPr id="27" name="TextBox 26"/>
          <p:cNvSpPr txBox="1"/>
          <p:nvPr/>
        </p:nvSpPr>
        <p:spPr>
          <a:xfrm>
            <a:off x="1000100" y="4572014"/>
            <a:ext cx="7072362" cy="369332"/>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综合结转，发出分项的金额全部按备料成本要素归结至订单在制成本</a:t>
            </a:r>
            <a:endParaRPr lang="zh-CN" altLang="en-US" sz="1200"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成本结转方式对比</a:t>
            </a:r>
            <a:endParaRPr lang="zh-CN" altLang="en-US" dirty="0"/>
          </a:p>
        </p:txBody>
      </p:sp>
      <p:sp>
        <p:nvSpPr>
          <p:cNvPr id="4" name="圆角矩形 108">
            <a:extLst>
              <a:ext uri="{FF2B5EF4-FFF2-40B4-BE49-F238E27FC236}">
                <a16:creationId xmlns:a16="http://schemas.microsoft.com/office/drawing/2014/main" xmlns="" id="{FF9F9BED-447D-49DE-BDDF-8712CCD469EE}"/>
              </a:ext>
            </a:extLst>
          </p:cNvPr>
          <p:cNvSpPr/>
          <p:nvPr/>
        </p:nvSpPr>
        <p:spPr>
          <a:xfrm>
            <a:off x="1142976" y="1285866"/>
            <a:ext cx="1857388" cy="314327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6" name="圆角矩形 5"/>
          <p:cNvSpPr/>
          <p:nvPr/>
        </p:nvSpPr>
        <p:spPr>
          <a:xfrm>
            <a:off x="1357290" y="178593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直接材料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No101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6"/>
          <p:cNvSpPr txBox="1"/>
          <p:nvPr/>
        </p:nvSpPr>
        <p:spPr>
          <a:xfrm>
            <a:off x="1142976" y="1357304"/>
            <a:ext cx="1143008" cy="307777"/>
          </a:xfrm>
          <a:prstGeom prst="rect">
            <a:avLst/>
          </a:prstGeom>
          <a:noFill/>
        </p:spPr>
        <p:txBody>
          <a:bodyPr wrap="square" rtlCol="0">
            <a:spAutoFit/>
          </a:bodyPr>
          <a:lstStyle/>
          <a:p>
            <a:r>
              <a:rPr lang="zh-CN" altLang="en-US" sz="1400" b="1" dirty="0" smtClean="0">
                <a:solidFill>
                  <a:srgbClr val="FF0000"/>
                </a:solidFill>
              </a:rPr>
              <a:t>材料费用</a:t>
            </a:r>
            <a:endParaRPr lang="zh-CN" altLang="en-US" sz="1400" b="1" dirty="0">
              <a:solidFill>
                <a:srgbClr val="FF0000"/>
              </a:solidFill>
            </a:endParaRPr>
          </a:p>
        </p:txBody>
      </p:sp>
      <p:sp>
        <p:nvSpPr>
          <p:cNvPr id="8" name="TextBox 7"/>
          <p:cNvSpPr txBox="1"/>
          <p:nvPr/>
        </p:nvSpPr>
        <p:spPr>
          <a:xfrm>
            <a:off x="357158" y="714362"/>
            <a:ext cx="8215370" cy="369332"/>
          </a:xfrm>
          <a:prstGeom prst="rect">
            <a:avLst/>
          </a:prstGeom>
          <a:noFill/>
        </p:spPr>
        <p:txBody>
          <a:bodyPr wrap="square" rtlCol="0">
            <a:spAutoFit/>
          </a:bodyPr>
          <a:lstStyle/>
          <a:p>
            <a:r>
              <a:rPr lang="zh-CN" altLang="en-US" b="1" dirty="0" smtClean="0"/>
              <a:t>分项结转</a:t>
            </a:r>
          </a:p>
        </p:txBody>
      </p:sp>
      <p:sp>
        <p:nvSpPr>
          <p:cNvPr id="9" name="圆角矩形 8"/>
          <p:cNvSpPr/>
          <p:nvPr/>
        </p:nvSpPr>
        <p:spPr>
          <a:xfrm>
            <a:off x="1357290" y="228599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间接材料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No102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10"/>
          <p:cNvCxnSpPr>
            <a:stCxn id="4" idx="1"/>
            <a:endCxn id="4" idx="3"/>
          </p:cNvCxnSpPr>
          <p:nvPr/>
        </p:nvCxnSpPr>
        <p:spPr>
          <a:xfrm rot="10800000" flipH="1">
            <a:off x="1142976" y="2857502"/>
            <a:ext cx="1857388"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976" y="2928940"/>
            <a:ext cx="1143008" cy="307777"/>
          </a:xfrm>
          <a:prstGeom prst="rect">
            <a:avLst/>
          </a:prstGeom>
          <a:noFill/>
        </p:spPr>
        <p:txBody>
          <a:bodyPr wrap="square" rtlCol="0">
            <a:spAutoFit/>
          </a:bodyPr>
          <a:lstStyle/>
          <a:p>
            <a:r>
              <a:rPr lang="zh-CN" altLang="en-US" sz="1400" b="1" dirty="0" smtClean="0">
                <a:solidFill>
                  <a:srgbClr val="FF0000"/>
                </a:solidFill>
              </a:rPr>
              <a:t>制造费用</a:t>
            </a:r>
            <a:endParaRPr lang="zh-CN" altLang="en-US" sz="1400" b="1" dirty="0">
              <a:solidFill>
                <a:srgbClr val="FF0000"/>
              </a:solidFill>
            </a:endParaRPr>
          </a:p>
        </p:txBody>
      </p:sp>
      <p:sp>
        <p:nvSpPr>
          <p:cNvPr id="13" name="圆角矩形 12"/>
          <p:cNvSpPr/>
          <p:nvPr/>
        </p:nvSpPr>
        <p:spPr>
          <a:xfrm>
            <a:off x="1357290" y="335756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电</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No301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1357290" y="385763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No302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08">
            <a:extLst>
              <a:ext uri="{FF2B5EF4-FFF2-40B4-BE49-F238E27FC236}">
                <a16:creationId xmlns:a16="http://schemas.microsoft.com/office/drawing/2014/main" xmlns="" id="{FF9F9BED-447D-49DE-BDDF-8712CCD469EE}"/>
              </a:ext>
            </a:extLst>
          </p:cNvPr>
          <p:cNvSpPr/>
          <p:nvPr/>
        </p:nvSpPr>
        <p:spPr>
          <a:xfrm>
            <a:off x="6215074" y="1285866"/>
            <a:ext cx="1857388" cy="314327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16" name="圆角矩形 15"/>
          <p:cNvSpPr/>
          <p:nvPr/>
        </p:nvSpPr>
        <p:spPr>
          <a:xfrm>
            <a:off x="6429388" y="214312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6429388" y="328613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extBox 17"/>
          <p:cNvSpPr txBox="1"/>
          <p:nvPr/>
        </p:nvSpPr>
        <p:spPr>
          <a:xfrm>
            <a:off x="6215074" y="1357304"/>
            <a:ext cx="1143008" cy="307777"/>
          </a:xfrm>
          <a:prstGeom prst="rect">
            <a:avLst/>
          </a:prstGeom>
          <a:noFill/>
        </p:spPr>
        <p:txBody>
          <a:bodyPr wrap="square" rtlCol="0">
            <a:spAutoFit/>
          </a:bodyPr>
          <a:lstStyle/>
          <a:p>
            <a:r>
              <a:rPr lang="zh-CN" altLang="en-US" sz="1400" b="1" dirty="0" smtClean="0">
                <a:solidFill>
                  <a:srgbClr val="FF0000"/>
                </a:solidFill>
              </a:rPr>
              <a:t>发出分项</a:t>
            </a:r>
            <a:endParaRPr lang="zh-CN" altLang="en-US" sz="1400" b="1" dirty="0">
              <a:solidFill>
                <a:srgbClr val="FF0000"/>
              </a:solidFill>
            </a:endParaRPr>
          </a:p>
        </p:txBody>
      </p:sp>
      <p:sp>
        <p:nvSpPr>
          <p:cNvPr id="19" name="TextBox 18"/>
          <p:cNvSpPr txBox="1"/>
          <p:nvPr/>
        </p:nvSpPr>
        <p:spPr>
          <a:xfrm>
            <a:off x="1643042" y="1000114"/>
            <a:ext cx="1000132" cy="307777"/>
          </a:xfrm>
          <a:prstGeom prst="rect">
            <a:avLst/>
          </a:prstGeom>
          <a:noFill/>
        </p:spPr>
        <p:txBody>
          <a:bodyPr wrap="square" rtlCol="0">
            <a:spAutoFit/>
          </a:bodyPr>
          <a:lstStyle/>
          <a:p>
            <a:r>
              <a:rPr lang="en-US" altLang="zh-CN" sz="1400" b="1" dirty="0" smtClean="0">
                <a:solidFill>
                  <a:srgbClr val="FF0000"/>
                </a:solidFill>
              </a:rPr>
              <a:t>MO-6349</a:t>
            </a:r>
            <a:endParaRPr lang="zh-CN" altLang="en-US" sz="1400" b="1" dirty="0">
              <a:solidFill>
                <a:srgbClr val="FF0000"/>
              </a:solidFill>
            </a:endParaRPr>
          </a:p>
        </p:txBody>
      </p:sp>
      <p:sp>
        <p:nvSpPr>
          <p:cNvPr id="20" name="TextBox 19"/>
          <p:cNvSpPr txBox="1"/>
          <p:nvPr/>
        </p:nvSpPr>
        <p:spPr>
          <a:xfrm>
            <a:off x="6858016" y="1000114"/>
            <a:ext cx="714380" cy="307777"/>
          </a:xfrm>
          <a:prstGeom prst="rect">
            <a:avLst/>
          </a:prstGeom>
          <a:noFill/>
        </p:spPr>
        <p:txBody>
          <a:bodyPr wrap="square" rtlCol="0">
            <a:spAutoFit/>
          </a:bodyPr>
          <a:lstStyle/>
          <a:p>
            <a:r>
              <a:rPr lang="en-US" altLang="zh-CN" sz="1400" b="1" dirty="0" smtClean="0">
                <a:solidFill>
                  <a:srgbClr val="FF0000"/>
                </a:solidFill>
              </a:rPr>
              <a:t>lj-001</a:t>
            </a:r>
            <a:endParaRPr lang="zh-CN" altLang="en-US" sz="1400" b="1" dirty="0">
              <a:solidFill>
                <a:srgbClr val="FF0000"/>
              </a:solidFill>
            </a:endParaRPr>
          </a:p>
        </p:txBody>
      </p:sp>
      <p:cxnSp>
        <p:nvCxnSpPr>
          <p:cNvPr id="23" name="直接箭头连接符 22"/>
          <p:cNvCxnSpPr>
            <a:stCxn id="16" idx="1"/>
            <a:endCxn id="6" idx="3"/>
          </p:cNvCxnSpPr>
          <p:nvPr/>
        </p:nvCxnSpPr>
        <p:spPr>
          <a:xfrm rot="10800000">
            <a:off x="2857488" y="1928808"/>
            <a:ext cx="3571900" cy="35719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00100" y="4572014"/>
            <a:ext cx="7072362" cy="369332"/>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分项结转，发出分项的金额（本层</a:t>
            </a:r>
            <a:r>
              <a:rPr lang="en-US" altLang="zh-CN" sz="1200" dirty="0" smtClean="0"/>
              <a:t>+</a:t>
            </a:r>
            <a:r>
              <a:rPr lang="zh-CN" altLang="en-US" sz="1200" dirty="0" smtClean="0"/>
              <a:t>下层）结转至对应要素类型的</a:t>
            </a:r>
            <a:r>
              <a:rPr lang="zh-CN" altLang="en-US" sz="1200" b="1" dirty="0" smtClean="0"/>
              <a:t>第一个</a:t>
            </a:r>
            <a:r>
              <a:rPr lang="zh-CN" altLang="en-US" sz="1200" dirty="0" smtClean="0"/>
              <a:t>明细要素</a:t>
            </a:r>
            <a:endParaRPr lang="zh-CN" altLang="en-US" sz="1200" dirty="0"/>
          </a:p>
        </p:txBody>
      </p:sp>
      <p:cxnSp>
        <p:nvCxnSpPr>
          <p:cNvPr id="29" name="直接箭头连接符 28"/>
          <p:cNvCxnSpPr>
            <a:stCxn id="17" idx="1"/>
          </p:cNvCxnSpPr>
          <p:nvPr/>
        </p:nvCxnSpPr>
        <p:spPr>
          <a:xfrm rot="10800000" flipV="1">
            <a:off x="2857488" y="3429006"/>
            <a:ext cx="3571900" cy="7143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成本结转方式对比</a:t>
            </a:r>
            <a:endParaRPr lang="zh-CN" altLang="en-US" dirty="0"/>
          </a:p>
        </p:txBody>
      </p:sp>
      <p:sp>
        <p:nvSpPr>
          <p:cNvPr id="4" name="圆角矩形 108">
            <a:extLst>
              <a:ext uri="{FF2B5EF4-FFF2-40B4-BE49-F238E27FC236}">
                <a16:creationId xmlns:a16="http://schemas.microsoft.com/office/drawing/2014/main" xmlns="" id="{FF9F9BED-447D-49DE-BDDF-8712CCD469EE}"/>
              </a:ext>
            </a:extLst>
          </p:cNvPr>
          <p:cNvSpPr/>
          <p:nvPr/>
        </p:nvSpPr>
        <p:spPr>
          <a:xfrm>
            <a:off x="1142976" y="1285866"/>
            <a:ext cx="1857388" cy="314327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6" name="圆角矩形 5"/>
          <p:cNvSpPr/>
          <p:nvPr/>
        </p:nvSpPr>
        <p:spPr>
          <a:xfrm>
            <a:off x="1357290" y="178593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直接材料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No101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6"/>
          <p:cNvSpPr txBox="1"/>
          <p:nvPr/>
        </p:nvSpPr>
        <p:spPr>
          <a:xfrm>
            <a:off x="1142976" y="1357304"/>
            <a:ext cx="1143008" cy="307777"/>
          </a:xfrm>
          <a:prstGeom prst="rect">
            <a:avLst/>
          </a:prstGeom>
          <a:noFill/>
        </p:spPr>
        <p:txBody>
          <a:bodyPr wrap="square" rtlCol="0">
            <a:spAutoFit/>
          </a:bodyPr>
          <a:lstStyle/>
          <a:p>
            <a:r>
              <a:rPr lang="zh-CN" altLang="en-US" sz="1400" b="1" dirty="0" smtClean="0">
                <a:solidFill>
                  <a:srgbClr val="FF0000"/>
                </a:solidFill>
              </a:rPr>
              <a:t>材料费用</a:t>
            </a:r>
            <a:endParaRPr lang="zh-CN" altLang="en-US" sz="1400" b="1" dirty="0">
              <a:solidFill>
                <a:srgbClr val="FF0000"/>
              </a:solidFill>
            </a:endParaRPr>
          </a:p>
        </p:txBody>
      </p:sp>
      <p:sp>
        <p:nvSpPr>
          <p:cNvPr id="8" name="TextBox 7"/>
          <p:cNvSpPr txBox="1"/>
          <p:nvPr/>
        </p:nvSpPr>
        <p:spPr>
          <a:xfrm>
            <a:off x="357158" y="714362"/>
            <a:ext cx="8215370" cy="369332"/>
          </a:xfrm>
          <a:prstGeom prst="rect">
            <a:avLst/>
          </a:prstGeom>
          <a:noFill/>
        </p:spPr>
        <p:txBody>
          <a:bodyPr wrap="square" rtlCol="0">
            <a:spAutoFit/>
          </a:bodyPr>
          <a:lstStyle/>
          <a:p>
            <a:r>
              <a:rPr lang="zh-CN" altLang="en-US" b="1" dirty="0" smtClean="0"/>
              <a:t>分项结转至明细</a:t>
            </a:r>
          </a:p>
        </p:txBody>
      </p:sp>
      <p:sp>
        <p:nvSpPr>
          <p:cNvPr id="9" name="圆角矩形 8"/>
          <p:cNvSpPr/>
          <p:nvPr/>
        </p:nvSpPr>
        <p:spPr>
          <a:xfrm>
            <a:off x="1357290" y="228599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间接材料</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No102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10"/>
          <p:cNvCxnSpPr>
            <a:stCxn id="4" idx="1"/>
            <a:endCxn id="4" idx="3"/>
          </p:cNvCxnSpPr>
          <p:nvPr/>
        </p:nvCxnSpPr>
        <p:spPr>
          <a:xfrm rot="10800000" flipH="1">
            <a:off x="1142976" y="2857502"/>
            <a:ext cx="1857388"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2976" y="2928940"/>
            <a:ext cx="1143008" cy="307777"/>
          </a:xfrm>
          <a:prstGeom prst="rect">
            <a:avLst/>
          </a:prstGeom>
          <a:noFill/>
        </p:spPr>
        <p:txBody>
          <a:bodyPr wrap="square" rtlCol="0">
            <a:spAutoFit/>
          </a:bodyPr>
          <a:lstStyle/>
          <a:p>
            <a:r>
              <a:rPr lang="zh-CN" altLang="en-US" sz="1400" b="1" dirty="0" smtClean="0">
                <a:solidFill>
                  <a:srgbClr val="FF0000"/>
                </a:solidFill>
              </a:rPr>
              <a:t>制造费用</a:t>
            </a:r>
            <a:endParaRPr lang="zh-CN" altLang="en-US" sz="1400" b="1" dirty="0">
              <a:solidFill>
                <a:srgbClr val="FF0000"/>
              </a:solidFill>
            </a:endParaRPr>
          </a:p>
        </p:txBody>
      </p:sp>
      <p:sp>
        <p:nvSpPr>
          <p:cNvPr id="13" name="圆角矩形 12"/>
          <p:cNvSpPr/>
          <p:nvPr/>
        </p:nvSpPr>
        <p:spPr>
          <a:xfrm>
            <a:off x="1357290" y="335756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电</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No301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1357290" y="385763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水</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No302</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08">
            <a:extLst>
              <a:ext uri="{FF2B5EF4-FFF2-40B4-BE49-F238E27FC236}">
                <a16:creationId xmlns:a16="http://schemas.microsoft.com/office/drawing/2014/main" xmlns="" id="{FF9F9BED-447D-49DE-BDDF-8712CCD469EE}"/>
              </a:ext>
            </a:extLst>
          </p:cNvPr>
          <p:cNvSpPr/>
          <p:nvPr/>
        </p:nvSpPr>
        <p:spPr>
          <a:xfrm>
            <a:off x="6215074" y="1285866"/>
            <a:ext cx="1857388" cy="3143272"/>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16" name="圆角矩形 15"/>
          <p:cNvSpPr/>
          <p:nvPr/>
        </p:nvSpPr>
        <p:spPr>
          <a:xfrm>
            <a:off x="6429388" y="214312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6429388" y="328613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extBox 17"/>
          <p:cNvSpPr txBox="1"/>
          <p:nvPr/>
        </p:nvSpPr>
        <p:spPr>
          <a:xfrm>
            <a:off x="6215074" y="1357304"/>
            <a:ext cx="1143008" cy="307777"/>
          </a:xfrm>
          <a:prstGeom prst="rect">
            <a:avLst/>
          </a:prstGeom>
          <a:noFill/>
        </p:spPr>
        <p:txBody>
          <a:bodyPr wrap="square" rtlCol="0">
            <a:spAutoFit/>
          </a:bodyPr>
          <a:lstStyle/>
          <a:p>
            <a:r>
              <a:rPr lang="zh-CN" altLang="en-US" sz="1400" b="1" dirty="0" smtClean="0">
                <a:solidFill>
                  <a:srgbClr val="FF0000"/>
                </a:solidFill>
              </a:rPr>
              <a:t>发出分项</a:t>
            </a:r>
            <a:endParaRPr lang="zh-CN" altLang="en-US" sz="1400" b="1" dirty="0">
              <a:solidFill>
                <a:srgbClr val="FF0000"/>
              </a:solidFill>
            </a:endParaRPr>
          </a:p>
        </p:txBody>
      </p:sp>
      <p:sp>
        <p:nvSpPr>
          <p:cNvPr id="19" name="TextBox 18"/>
          <p:cNvSpPr txBox="1"/>
          <p:nvPr/>
        </p:nvSpPr>
        <p:spPr>
          <a:xfrm>
            <a:off x="1643042" y="1000114"/>
            <a:ext cx="1000132" cy="307777"/>
          </a:xfrm>
          <a:prstGeom prst="rect">
            <a:avLst/>
          </a:prstGeom>
          <a:noFill/>
        </p:spPr>
        <p:txBody>
          <a:bodyPr wrap="square" rtlCol="0">
            <a:spAutoFit/>
          </a:bodyPr>
          <a:lstStyle/>
          <a:p>
            <a:r>
              <a:rPr lang="en-US" altLang="zh-CN" sz="1400" b="1" dirty="0" smtClean="0">
                <a:solidFill>
                  <a:srgbClr val="FF0000"/>
                </a:solidFill>
              </a:rPr>
              <a:t>MO-6349</a:t>
            </a:r>
            <a:endParaRPr lang="zh-CN" altLang="en-US" sz="1400" b="1" dirty="0">
              <a:solidFill>
                <a:srgbClr val="FF0000"/>
              </a:solidFill>
            </a:endParaRPr>
          </a:p>
        </p:txBody>
      </p:sp>
      <p:sp>
        <p:nvSpPr>
          <p:cNvPr id="20" name="TextBox 19"/>
          <p:cNvSpPr txBox="1"/>
          <p:nvPr/>
        </p:nvSpPr>
        <p:spPr>
          <a:xfrm>
            <a:off x="6858016" y="1000114"/>
            <a:ext cx="714380" cy="307777"/>
          </a:xfrm>
          <a:prstGeom prst="rect">
            <a:avLst/>
          </a:prstGeom>
          <a:noFill/>
        </p:spPr>
        <p:txBody>
          <a:bodyPr wrap="square" rtlCol="0">
            <a:spAutoFit/>
          </a:bodyPr>
          <a:lstStyle/>
          <a:p>
            <a:r>
              <a:rPr lang="en-US" altLang="zh-CN" sz="1400" b="1" dirty="0" smtClean="0">
                <a:solidFill>
                  <a:srgbClr val="FF0000"/>
                </a:solidFill>
              </a:rPr>
              <a:t>lj-001</a:t>
            </a:r>
            <a:endParaRPr lang="zh-CN" altLang="en-US" sz="1400" b="1" dirty="0">
              <a:solidFill>
                <a:srgbClr val="FF0000"/>
              </a:solidFill>
            </a:endParaRPr>
          </a:p>
        </p:txBody>
      </p:sp>
      <p:cxnSp>
        <p:nvCxnSpPr>
          <p:cNvPr id="23" name="直接箭头连接符 22"/>
          <p:cNvCxnSpPr>
            <a:stCxn id="17" idx="1"/>
            <a:endCxn id="13" idx="3"/>
          </p:cNvCxnSpPr>
          <p:nvPr/>
        </p:nvCxnSpPr>
        <p:spPr>
          <a:xfrm rot="10800000" flipV="1">
            <a:off x="2857488" y="3429006"/>
            <a:ext cx="3571900" cy="7143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00100" y="4497169"/>
            <a:ext cx="7286676" cy="614720"/>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分项结转至明细，按成本要素还原比例档案中要素类型下各个明细要素的本层和下层比例，归结发出分项本层和下层的金额至对应明细要素的本层和下层；</a:t>
            </a:r>
            <a:r>
              <a:rPr lang="zh-CN" altLang="en-US" sz="1200" b="1" dirty="0" smtClean="0"/>
              <a:t>没有还原明细档案时，逻辑与分项结转相同</a:t>
            </a:r>
            <a:endParaRPr lang="zh-CN" altLang="en-US" sz="1200" b="1" dirty="0"/>
          </a:p>
        </p:txBody>
      </p:sp>
      <p:pic>
        <p:nvPicPr>
          <p:cNvPr id="6147" name="Picture 3"/>
          <p:cNvPicPr>
            <a:picLocks noChangeAspect="1" noChangeArrowheads="1"/>
          </p:cNvPicPr>
          <p:nvPr/>
        </p:nvPicPr>
        <p:blipFill>
          <a:blip r:embed="rId2"/>
          <a:srcRect/>
          <a:stretch>
            <a:fillRect/>
          </a:stretch>
        </p:blipFill>
        <p:spPr bwMode="auto">
          <a:xfrm>
            <a:off x="3000363" y="428610"/>
            <a:ext cx="3214711" cy="1657539"/>
          </a:xfrm>
          <a:prstGeom prst="rect">
            <a:avLst/>
          </a:prstGeom>
          <a:noFill/>
          <a:ln w="9525">
            <a:noFill/>
            <a:miter lim="800000"/>
            <a:headEnd/>
            <a:tailEnd/>
          </a:ln>
          <a:effectLst/>
        </p:spPr>
      </p:pic>
      <p:sp>
        <p:nvSpPr>
          <p:cNvPr id="30" name="TextBox 29"/>
          <p:cNvSpPr txBox="1"/>
          <p:nvPr/>
        </p:nvSpPr>
        <p:spPr>
          <a:xfrm>
            <a:off x="3500430" y="2000246"/>
            <a:ext cx="642942" cy="276999"/>
          </a:xfrm>
          <a:prstGeom prst="rect">
            <a:avLst/>
          </a:prstGeom>
          <a:noFill/>
        </p:spPr>
        <p:txBody>
          <a:bodyPr wrap="square" rtlCol="0">
            <a:spAutoFit/>
          </a:bodyPr>
          <a:lstStyle/>
          <a:p>
            <a:r>
              <a:rPr lang="en-US" altLang="zh-CN" sz="1200" b="1" dirty="0" smtClean="0"/>
              <a:t>33.3%</a:t>
            </a:r>
            <a:endParaRPr lang="zh-CN" altLang="en-US" sz="1200" b="1" dirty="0"/>
          </a:p>
        </p:txBody>
      </p:sp>
      <p:cxnSp>
        <p:nvCxnSpPr>
          <p:cNvPr id="31" name="直接箭头连接符 30"/>
          <p:cNvCxnSpPr>
            <a:stCxn id="16" idx="1"/>
          </p:cNvCxnSpPr>
          <p:nvPr/>
        </p:nvCxnSpPr>
        <p:spPr>
          <a:xfrm rot="10800000">
            <a:off x="2857488" y="1928808"/>
            <a:ext cx="3571900" cy="35719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6" idx="1"/>
            <a:endCxn id="9" idx="3"/>
          </p:cNvCxnSpPr>
          <p:nvPr/>
        </p:nvCxnSpPr>
        <p:spPr>
          <a:xfrm rot="10800000" flipV="1">
            <a:off x="2857488" y="2285998"/>
            <a:ext cx="3571900" cy="14287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86182" y="2357436"/>
            <a:ext cx="642942" cy="276999"/>
          </a:xfrm>
          <a:prstGeom prst="rect">
            <a:avLst/>
          </a:prstGeom>
          <a:noFill/>
        </p:spPr>
        <p:txBody>
          <a:bodyPr wrap="square" rtlCol="0">
            <a:spAutoFit/>
          </a:bodyPr>
          <a:lstStyle/>
          <a:p>
            <a:r>
              <a:rPr lang="en-US" altLang="zh-CN" sz="1200" b="1" dirty="0" smtClean="0"/>
              <a:t>66.7%</a:t>
            </a:r>
            <a:endParaRPr lang="zh-CN" altLang="en-US" sz="1200" b="1" dirty="0"/>
          </a:p>
        </p:txBody>
      </p:sp>
      <p:sp>
        <p:nvSpPr>
          <p:cNvPr id="37" name="TextBox 36"/>
          <p:cNvSpPr txBox="1"/>
          <p:nvPr/>
        </p:nvSpPr>
        <p:spPr>
          <a:xfrm>
            <a:off x="4367210" y="3581406"/>
            <a:ext cx="642942" cy="276999"/>
          </a:xfrm>
          <a:prstGeom prst="rect">
            <a:avLst/>
          </a:prstGeom>
          <a:noFill/>
        </p:spPr>
        <p:txBody>
          <a:bodyPr wrap="square" rtlCol="0">
            <a:spAutoFit/>
          </a:bodyPr>
          <a:lstStyle/>
          <a:p>
            <a:r>
              <a:rPr lang="en-US" altLang="zh-CN" sz="1200" b="1" dirty="0" smtClean="0"/>
              <a:t>100%</a:t>
            </a:r>
            <a:endParaRPr lang="zh-CN" altLang="en-US" sz="1200" b="1"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387798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成本要素还原比例档案逻辑</a:t>
            </a:r>
          </a:p>
        </p:txBody>
      </p:sp>
      <p:sp>
        <p:nvSpPr>
          <p:cNvPr id="5" name="TextBox 4"/>
          <p:cNvSpPr txBox="1"/>
          <p:nvPr/>
        </p:nvSpPr>
        <p:spPr>
          <a:xfrm>
            <a:off x="4139952" y="2340918"/>
            <a:ext cx="1415772" cy="461665"/>
          </a:xfrm>
          <a:prstGeom prst="rect">
            <a:avLst/>
          </a:prstGeom>
          <a:noFill/>
        </p:spPr>
        <p:txBody>
          <a:bodyPr wrap="non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应用举例</a:t>
            </a:r>
          </a:p>
        </p:txBody>
      </p:sp>
      <p:sp>
        <p:nvSpPr>
          <p:cNvPr id="6" name="TextBox 5"/>
          <p:cNvSpPr txBox="1"/>
          <p:nvPr/>
        </p:nvSpPr>
        <p:spPr>
          <a:xfrm>
            <a:off x="4139952" y="1719089"/>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成本结转方式对比</a:t>
            </a:r>
          </a:p>
        </p:txBody>
      </p:sp>
      <p:sp>
        <p:nvSpPr>
          <p:cNvPr id="9" name="TextBox 8"/>
          <p:cNvSpPr txBox="1"/>
          <p:nvPr/>
        </p:nvSpPr>
        <p:spPr>
          <a:xfrm>
            <a:off x="4139952" y="1097260"/>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相关基本概念</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2428874"/>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应用举例</a:t>
            </a:r>
            <a:endParaRPr lang="zh-CN" altLang="en-US" dirty="0"/>
          </a:p>
        </p:txBody>
      </p:sp>
      <p:graphicFrame>
        <p:nvGraphicFramePr>
          <p:cNvPr id="3" name="表格 2"/>
          <p:cNvGraphicFramePr>
            <a:graphicFrameLocks noGrp="1"/>
          </p:cNvGraphicFramePr>
          <p:nvPr/>
        </p:nvGraphicFramePr>
        <p:xfrm>
          <a:off x="1428728" y="1071552"/>
          <a:ext cx="6096000" cy="1660214"/>
        </p:xfrm>
        <a:graphic>
          <a:graphicData uri="http://schemas.openxmlformats.org/drawingml/2006/table">
            <a:tbl>
              <a:tblPr firstRow="1" bandRow="1">
                <a:tableStyleId>{5C22544A-7EE6-4342-B048-85BDC9FD1C3A}</a:tableStyleId>
              </a:tblPr>
              <a:tblGrid>
                <a:gridCol w="1500198"/>
                <a:gridCol w="1143008"/>
                <a:gridCol w="1214446"/>
                <a:gridCol w="1143008"/>
                <a:gridCol w="1095340"/>
              </a:tblGrid>
              <a:tr h="888992">
                <a:tc>
                  <a:txBody>
                    <a:bodyPr/>
                    <a:lstStyle/>
                    <a:p>
                      <a:endParaRPr lang="zh-CN" altLang="en-US" dirty="0"/>
                    </a:p>
                  </a:txBody>
                  <a:tcPr>
                    <a:solidFill>
                      <a:srgbClr val="FF0000"/>
                    </a:solidFill>
                  </a:tcPr>
                </a:tc>
                <a:tc>
                  <a:txBody>
                    <a:bodyPr/>
                    <a:lstStyle/>
                    <a:p>
                      <a:pPr algn="ctr"/>
                      <a:endParaRPr lang="en-US" altLang="zh-CN" dirty="0" smtClean="0"/>
                    </a:p>
                    <a:p>
                      <a:pPr algn="ctr"/>
                      <a:r>
                        <a:rPr lang="zh-CN" altLang="en-US" dirty="0" smtClean="0"/>
                        <a:t>材料费</a:t>
                      </a:r>
                      <a:endParaRPr lang="zh-CN" altLang="en-US" dirty="0"/>
                    </a:p>
                  </a:txBody>
                  <a:tcPr>
                    <a:solidFill>
                      <a:srgbClr val="FF0000"/>
                    </a:solidFill>
                  </a:tcPr>
                </a:tc>
                <a:tc>
                  <a:txBody>
                    <a:bodyPr/>
                    <a:lstStyle/>
                    <a:p>
                      <a:pPr algn="ctr"/>
                      <a:endParaRPr lang="en-US" altLang="zh-CN" dirty="0" smtClean="0"/>
                    </a:p>
                    <a:p>
                      <a:pPr algn="ctr"/>
                      <a:r>
                        <a:rPr lang="zh-CN" altLang="en-US" dirty="0" smtClean="0"/>
                        <a:t>人工费</a:t>
                      </a:r>
                      <a:endParaRPr lang="zh-CN" altLang="en-US" dirty="0"/>
                    </a:p>
                  </a:txBody>
                  <a:tcPr>
                    <a:solidFill>
                      <a:srgbClr val="FF0000"/>
                    </a:solidFill>
                  </a:tcPr>
                </a:tc>
                <a:tc>
                  <a:txBody>
                    <a:bodyPr/>
                    <a:lstStyle/>
                    <a:p>
                      <a:pPr algn="ctr"/>
                      <a:endParaRPr lang="en-US" altLang="zh-CN" dirty="0" smtClean="0"/>
                    </a:p>
                    <a:p>
                      <a:pPr algn="ctr"/>
                      <a:r>
                        <a:rPr lang="zh-CN" altLang="en-US" dirty="0" smtClean="0"/>
                        <a:t>采购成本</a:t>
                      </a:r>
                      <a:endParaRPr lang="zh-CN" altLang="en-US" dirty="0"/>
                    </a:p>
                  </a:txBody>
                  <a:tcPr>
                    <a:solidFill>
                      <a:srgbClr val="FF0000"/>
                    </a:solidFill>
                  </a:tcPr>
                </a:tc>
                <a:tc>
                  <a:txBody>
                    <a:bodyPr/>
                    <a:lstStyle/>
                    <a:p>
                      <a:pPr algn="ctr"/>
                      <a:endParaRPr lang="en-US" altLang="zh-CN" dirty="0" smtClean="0"/>
                    </a:p>
                    <a:p>
                      <a:pPr algn="ctr"/>
                      <a:r>
                        <a:rPr lang="zh-CN" altLang="en-US" dirty="0" smtClean="0"/>
                        <a:t>可生产</a:t>
                      </a:r>
                      <a:endParaRPr lang="zh-CN" altLang="en-US" dirty="0"/>
                    </a:p>
                  </a:txBody>
                  <a:tcPr>
                    <a:solidFill>
                      <a:srgbClr val="FF0000"/>
                    </a:solidFill>
                  </a:tcPr>
                </a:tc>
              </a:tr>
              <a:tr h="405462">
                <a:tc>
                  <a:txBody>
                    <a:bodyPr/>
                    <a:lstStyle/>
                    <a:p>
                      <a:pPr algn="ctr"/>
                      <a:r>
                        <a:rPr lang="zh-CN" altLang="en-US" dirty="0" smtClean="0"/>
                        <a:t>零件</a:t>
                      </a:r>
                      <a:endParaRPr lang="en-US" altLang="zh-CN" dirty="0" smtClean="0"/>
                    </a:p>
                  </a:txBody>
                  <a:tcPr/>
                </a:tc>
                <a:tc>
                  <a:txBody>
                    <a:bodyPr/>
                    <a:lstStyle/>
                    <a:p>
                      <a:pPr algn="ctr"/>
                      <a:r>
                        <a:rPr lang="en-US" altLang="zh-CN" dirty="0" smtClean="0"/>
                        <a:t>A</a:t>
                      </a:r>
                      <a:endParaRPr lang="zh-CN" altLang="en-US" dirty="0"/>
                    </a:p>
                  </a:txBody>
                  <a:tcPr/>
                </a:tc>
                <a:tc>
                  <a:txBody>
                    <a:bodyPr/>
                    <a:lstStyle/>
                    <a:p>
                      <a:pPr algn="ctr"/>
                      <a:r>
                        <a:rPr lang="en-US" altLang="zh-CN" dirty="0" smtClean="0"/>
                        <a:t>B</a:t>
                      </a:r>
                      <a:endParaRPr lang="zh-CN" altLang="en-US" dirty="0"/>
                    </a:p>
                  </a:txBody>
                  <a:tcPr/>
                </a:tc>
                <a:tc>
                  <a:txBody>
                    <a:bodyPr/>
                    <a:lstStyle/>
                    <a:p>
                      <a:pPr algn="ctr"/>
                      <a:r>
                        <a:rPr lang="en-US" altLang="zh-CN" dirty="0" smtClean="0"/>
                        <a:t>C</a:t>
                      </a:r>
                      <a:endParaRPr lang="zh-CN" altLang="en-US" dirty="0"/>
                    </a:p>
                  </a:txBody>
                  <a:tcPr/>
                </a:tc>
                <a:tc>
                  <a:txBody>
                    <a:bodyPr/>
                    <a:lstStyle/>
                    <a:p>
                      <a:pPr algn="ctr"/>
                      <a:r>
                        <a:rPr lang="en-US" altLang="zh-CN" dirty="0" smtClean="0"/>
                        <a:t>true</a:t>
                      </a:r>
                      <a:endParaRPr lang="zh-CN" altLang="en-US" dirty="0"/>
                    </a:p>
                  </a:txBody>
                  <a:tcPr/>
                </a:tc>
              </a:tr>
              <a:tr h="357190">
                <a:tc>
                  <a:txBody>
                    <a:bodyPr/>
                    <a:lstStyle/>
                    <a:p>
                      <a:pPr algn="ctr"/>
                      <a:r>
                        <a:rPr lang="zh-CN" altLang="en-US" dirty="0" smtClean="0"/>
                        <a:t>原料</a:t>
                      </a:r>
                      <a:endParaRPr lang="zh-CN" altLang="en-US" dirty="0"/>
                    </a:p>
                  </a:txBody>
                  <a:tcPr/>
                </a:tc>
                <a:tc>
                  <a:txBody>
                    <a:bodyPr/>
                    <a:lstStyle/>
                    <a:p>
                      <a:pPr algn="ctr"/>
                      <a:r>
                        <a:rPr lang="en-US" altLang="zh-CN" dirty="0" smtClean="0"/>
                        <a:t>D</a:t>
                      </a:r>
                      <a:endParaRPr lang="zh-CN" altLang="en-US" dirty="0"/>
                    </a:p>
                  </a:txBody>
                  <a:tcPr/>
                </a:tc>
                <a:tc>
                  <a:txBody>
                    <a:bodyPr/>
                    <a:lstStyle/>
                    <a:p>
                      <a:pPr algn="ctr"/>
                      <a:endParaRPr lang="zh-CN" altLang="en-US" dirty="0"/>
                    </a:p>
                  </a:txBody>
                  <a:tcPr/>
                </a:tc>
                <a:tc>
                  <a:txBody>
                    <a:bodyPr/>
                    <a:lstStyle/>
                    <a:p>
                      <a:pPr algn="ctr"/>
                      <a:r>
                        <a:rPr lang="en-US" altLang="zh-CN" dirty="0" smtClean="0"/>
                        <a:t>E</a:t>
                      </a:r>
                      <a:endParaRPr lang="zh-CN" altLang="en-US" dirty="0"/>
                    </a:p>
                  </a:txBody>
                  <a:tcPr/>
                </a:tc>
                <a:tc>
                  <a:txBody>
                    <a:bodyPr/>
                    <a:lstStyle/>
                    <a:p>
                      <a:pPr algn="ctr"/>
                      <a:r>
                        <a:rPr lang="en-US" altLang="zh-CN" dirty="0" smtClean="0"/>
                        <a:t>false</a:t>
                      </a:r>
                      <a:endParaRPr lang="zh-CN" altLang="en-US" dirty="0"/>
                    </a:p>
                  </a:txBody>
                  <a:tcPr/>
                </a:tc>
              </a:tr>
            </a:tbl>
          </a:graphicData>
        </a:graphic>
      </p:graphicFrame>
      <p:cxnSp>
        <p:nvCxnSpPr>
          <p:cNvPr id="4" name="直接连接符 3"/>
          <p:cNvCxnSpPr/>
          <p:nvPr/>
        </p:nvCxnSpPr>
        <p:spPr>
          <a:xfrm>
            <a:off x="1428728" y="1500180"/>
            <a:ext cx="1500198" cy="4286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nvGraphicFramePr>
        <p:xfrm>
          <a:off x="1428728" y="3429006"/>
          <a:ext cx="6096000" cy="1483360"/>
        </p:xfrm>
        <a:graphic>
          <a:graphicData uri="http://schemas.openxmlformats.org/drawingml/2006/table">
            <a:tbl>
              <a:tblPr firstRow="1" bandRow="1">
                <a:tableStyleId>{5C22544A-7EE6-4342-B048-85BDC9FD1C3A}</a:tableStyleId>
              </a:tblPr>
              <a:tblGrid>
                <a:gridCol w="1524000"/>
                <a:gridCol w="1333520"/>
                <a:gridCol w="1857388"/>
                <a:gridCol w="1381092"/>
              </a:tblGrid>
              <a:tr h="370840">
                <a:tc>
                  <a:txBody>
                    <a:bodyPr/>
                    <a:lstStyle/>
                    <a:p>
                      <a:pPr algn="ctr"/>
                      <a:r>
                        <a:rPr lang="zh-CN" altLang="en-US" dirty="0" smtClean="0"/>
                        <a:t>母项</a:t>
                      </a:r>
                      <a:endParaRPr lang="zh-CN" altLang="en-US" dirty="0"/>
                    </a:p>
                  </a:txBody>
                  <a:tcPr>
                    <a:solidFill>
                      <a:srgbClr val="FF0000"/>
                    </a:solidFill>
                  </a:tcPr>
                </a:tc>
                <a:tc>
                  <a:txBody>
                    <a:bodyPr/>
                    <a:lstStyle/>
                    <a:p>
                      <a:pPr algn="ctr"/>
                      <a:r>
                        <a:rPr lang="zh-CN" altLang="en-US" dirty="0" smtClean="0"/>
                        <a:t>子项</a:t>
                      </a:r>
                      <a:endParaRPr lang="zh-CN" altLang="en-US" dirty="0"/>
                    </a:p>
                  </a:txBody>
                  <a:tcPr>
                    <a:solidFill>
                      <a:srgbClr val="FF0000"/>
                    </a:solidFill>
                  </a:tcPr>
                </a:tc>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dirty="0" smtClean="0"/>
                        <a:t>用量</a:t>
                      </a:r>
                      <a:endParaRPr lang="zh-CN" altLang="en-US" dirty="0"/>
                    </a:p>
                  </a:txBody>
                  <a:tcPr>
                    <a:solidFill>
                      <a:srgbClr val="FF0000"/>
                    </a:solidFill>
                  </a:tcPr>
                </a:tc>
              </a:tr>
              <a:tr h="370840">
                <a:tc rowSpan="2">
                  <a:txBody>
                    <a:bodyPr/>
                    <a:lstStyle/>
                    <a:p>
                      <a:pPr algn="ctr"/>
                      <a:r>
                        <a:rPr lang="zh-CN" altLang="en-US" dirty="0" smtClean="0"/>
                        <a:t>产成品</a:t>
                      </a:r>
                      <a:endParaRPr lang="zh-CN" altLang="en-US" dirty="0"/>
                    </a:p>
                  </a:txBody>
                  <a:tcPr anchor="ctr"/>
                </a:tc>
                <a:tc>
                  <a:txBody>
                    <a:bodyPr/>
                    <a:lstStyle/>
                    <a:p>
                      <a:pPr algn="ctr"/>
                      <a:r>
                        <a:rPr lang="zh-CN" altLang="en-US" dirty="0" smtClean="0"/>
                        <a:t>半成品</a:t>
                      </a:r>
                      <a:endParaRPr lang="zh-CN" altLang="en-US" dirty="0"/>
                    </a:p>
                  </a:txBody>
                  <a:tcPr/>
                </a:tc>
                <a:tc>
                  <a:txBody>
                    <a:bodyPr/>
                    <a:lstStyle/>
                    <a:p>
                      <a:pPr algn="ctr"/>
                      <a:r>
                        <a:rPr lang="zh-CN" altLang="en-US" dirty="0" smtClean="0"/>
                        <a:t>直接材料</a:t>
                      </a:r>
                      <a:r>
                        <a:rPr lang="en-US" altLang="zh-CN" dirty="0" smtClean="0"/>
                        <a:t>No101</a:t>
                      </a:r>
                      <a:endParaRPr lang="zh-CN" altLang="en-US" dirty="0"/>
                    </a:p>
                  </a:txBody>
                  <a:tcPr/>
                </a:tc>
                <a:tc>
                  <a:txBody>
                    <a:bodyPr/>
                    <a:lstStyle/>
                    <a:p>
                      <a:pPr algn="ctr"/>
                      <a:r>
                        <a:rPr lang="en-US" altLang="zh-CN" dirty="0" smtClean="0"/>
                        <a:t>1</a:t>
                      </a:r>
                      <a:endParaRPr lang="zh-CN" altLang="en-US" dirty="0"/>
                    </a:p>
                  </a:txBody>
                  <a:tcPr/>
                </a:tc>
              </a:tr>
              <a:tr h="370840">
                <a:tc vMerge="1">
                  <a:txBody>
                    <a:bodyPr/>
                    <a:lstStyle/>
                    <a:p>
                      <a:pPr algn="ctr"/>
                      <a:endParaRPr lang="zh-CN" altLang="en-US" dirty="0"/>
                    </a:p>
                  </a:txBody>
                  <a:tcPr/>
                </a:tc>
                <a:tc>
                  <a:txBody>
                    <a:bodyPr/>
                    <a:lstStyle/>
                    <a:p>
                      <a:pPr algn="ctr"/>
                      <a:r>
                        <a:rPr lang="zh-CN" altLang="en-US" dirty="0" smtClean="0"/>
                        <a:t>零件</a:t>
                      </a:r>
                      <a:endParaRPr lang="zh-CN" altLang="en-US" dirty="0"/>
                    </a:p>
                  </a:txBody>
                  <a:tcPr/>
                </a:tc>
                <a:tc>
                  <a:txBody>
                    <a:bodyPr/>
                    <a:lstStyle/>
                    <a:p>
                      <a:pPr algn="ctr"/>
                      <a:r>
                        <a:rPr lang="zh-CN" altLang="en-US" dirty="0" smtClean="0"/>
                        <a:t>间接材料</a:t>
                      </a:r>
                      <a:r>
                        <a:rPr lang="en-US" altLang="zh-CN" dirty="0" smtClean="0"/>
                        <a:t>No102</a:t>
                      </a:r>
                      <a:endParaRPr lang="zh-CN" altLang="en-US" dirty="0"/>
                    </a:p>
                  </a:txBody>
                  <a:tcPr/>
                </a:tc>
                <a:tc>
                  <a:txBody>
                    <a:bodyPr/>
                    <a:lstStyle/>
                    <a:p>
                      <a:pPr algn="ctr"/>
                      <a:r>
                        <a:rPr lang="en-US" altLang="zh-CN" dirty="0" smtClean="0"/>
                        <a:t>2</a:t>
                      </a:r>
                      <a:endParaRPr lang="zh-CN" altLang="en-US" dirty="0"/>
                    </a:p>
                  </a:txBody>
                  <a:tcPr/>
                </a:tc>
              </a:tr>
              <a:tr h="370840">
                <a:tc>
                  <a:txBody>
                    <a:bodyPr/>
                    <a:lstStyle/>
                    <a:p>
                      <a:pPr algn="ctr"/>
                      <a:r>
                        <a:rPr lang="zh-CN" altLang="en-US" dirty="0" smtClean="0"/>
                        <a:t>半成品</a:t>
                      </a:r>
                      <a:endParaRPr lang="zh-CN" altLang="en-US" dirty="0"/>
                    </a:p>
                  </a:txBody>
                  <a:tcPr/>
                </a:tc>
                <a:tc>
                  <a:txBody>
                    <a:bodyPr/>
                    <a:lstStyle/>
                    <a:p>
                      <a:pPr algn="ctr"/>
                      <a:r>
                        <a:rPr lang="zh-CN" altLang="en-US" dirty="0" smtClean="0"/>
                        <a:t>原料</a:t>
                      </a:r>
                      <a:endParaRPr lang="zh-CN" altLang="en-US" dirty="0"/>
                    </a:p>
                  </a:txBody>
                  <a:tcPr/>
                </a:tc>
                <a:tc>
                  <a:txBody>
                    <a:bodyPr/>
                    <a:lstStyle/>
                    <a:p>
                      <a:pPr algn="ctr"/>
                      <a:r>
                        <a:rPr lang="zh-CN" altLang="en-US" dirty="0" smtClean="0"/>
                        <a:t>直接材料</a:t>
                      </a:r>
                      <a:r>
                        <a:rPr lang="en-US" altLang="zh-CN" dirty="0" smtClean="0"/>
                        <a:t>No101</a:t>
                      </a:r>
                      <a:endParaRPr lang="zh-CN" altLang="en-US" dirty="0"/>
                    </a:p>
                  </a:txBody>
                  <a:tcPr/>
                </a:tc>
                <a:tc>
                  <a:txBody>
                    <a:bodyPr/>
                    <a:lstStyle/>
                    <a:p>
                      <a:pPr algn="ctr"/>
                      <a:r>
                        <a:rPr lang="en-US" altLang="zh-CN" dirty="0" smtClean="0"/>
                        <a:t>2</a:t>
                      </a:r>
                      <a:endParaRPr lang="zh-CN" altLang="en-US" dirty="0"/>
                    </a:p>
                  </a:txBody>
                  <a:tcPr/>
                </a:tc>
              </a:tr>
            </a:tbl>
          </a:graphicData>
        </a:graphic>
      </p:graphicFrame>
      <p:cxnSp>
        <p:nvCxnSpPr>
          <p:cNvPr id="6" name="直接连接符 5"/>
          <p:cNvCxnSpPr/>
          <p:nvPr/>
        </p:nvCxnSpPr>
        <p:spPr>
          <a:xfrm rot="16200000" flipH="1">
            <a:off x="2071670" y="1071552"/>
            <a:ext cx="857256" cy="857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7554" y="714362"/>
            <a:ext cx="2643206" cy="369332"/>
          </a:xfrm>
          <a:prstGeom prst="rect">
            <a:avLst/>
          </a:prstGeom>
          <a:noFill/>
        </p:spPr>
        <p:txBody>
          <a:bodyPr wrap="square" rtlCol="0">
            <a:spAutoFit/>
          </a:bodyPr>
          <a:lstStyle/>
          <a:p>
            <a:r>
              <a:rPr lang="zh-CN" altLang="en-US" dirty="0" smtClean="0"/>
              <a:t>表</a:t>
            </a:r>
            <a:r>
              <a:rPr lang="en-US" altLang="zh-CN" dirty="0" smtClean="0"/>
              <a:t>1 </a:t>
            </a:r>
            <a:r>
              <a:rPr lang="zh-CN" altLang="en-US" dirty="0" smtClean="0"/>
              <a:t>库存明细账分项单价</a:t>
            </a:r>
          </a:p>
        </p:txBody>
      </p:sp>
      <p:sp>
        <p:nvSpPr>
          <p:cNvPr id="8" name="TextBox 7"/>
          <p:cNvSpPr txBox="1"/>
          <p:nvPr/>
        </p:nvSpPr>
        <p:spPr>
          <a:xfrm>
            <a:off x="3786182" y="3071816"/>
            <a:ext cx="1643074" cy="369332"/>
          </a:xfrm>
          <a:prstGeom prst="rect">
            <a:avLst/>
          </a:prstGeom>
          <a:noFill/>
        </p:spPr>
        <p:txBody>
          <a:bodyPr wrap="square" rtlCol="0">
            <a:spAutoFit/>
          </a:bodyPr>
          <a:lstStyle/>
          <a:p>
            <a:r>
              <a:rPr lang="zh-CN" altLang="en-US" dirty="0" smtClean="0"/>
              <a:t>表</a:t>
            </a:r>
            <a:r>
              <a:rPr lang="en-US" altLang="zh-CN" dirty="0" smtClean="0"/>
              <a:t>2 BOM</a:t>
            </a:r>
            <a:r>
              <a:rPr lang="zh-CN" altLang="en-US" dirty="0" smtClean="0"/>
              <a:t>结构</a:t>
            </a:r>
          </a:p>
        </p:txBody>
      </p:sp>
      <p:sp>
        <p:nvSpPr>
          <p:cNvPr id="9" name="TextBox 8"/>
          <p:cNvSpPr txBox="1"/>
          <p:nvPr/>
        </p:nvSpPr>
        <p:spPr>
          <a:xfrm>
            <a:off x="2357422" y="1214428"/>
            <a:ext cx="714380" cy="369332"/>
          </a:xfrm>
          <a:prstGeom prst="rect">
            <a:avLst/>
          </a:prstGeom>
          <a:noFill/>
        </p:spPr>
        <p:txBody>
          <a:bodyPr wrap="square" rtlCol="0">
            <a:spAutoFit/>
          </a:bodyPr>
          <a:lstStyle/>
          <a:p>
            <a:r>
              <a:rPr lang="zh-CN" altLang="en-US" dirty="0" smtClean="0"/>
              <a:t>分项</a:t>
            </a:r>
            <a:endParaRPr lang="zh-CN" altLang="en-US" dirty="0"/>
          </a:p>
        </p:txBody>
      </p:sp>
      <p:sp>
        <p:nvSpPr>
          <p:cNvPr id="10" name="TextBox 9"/>
          <p:cNvSpPr txBox="1"/>
          <p:nvPr/>
        </p:nvSpPr>
        <p:spPr>
          <a:xfrm>
            <a:off x="7643834" y="1071552"/>
            <a:ext cx="1357322" cy="3093154"/>
          </a:xfrm>
          <a:prstGeom prst="rect">
            <a:avLst/>
          </a:prstGeom>
          <a:noFill/>
        </p:spPr>
        <p:txBody>
          <a:bodyPr wrap="square" rtlCol="0">
            <a:spAutoFit/>
          </a:bodyPr>
          <a:lstStyle/>
          <a:p>
            <a:pPr>
              <a:lnSpc>
                <a:spcPct val="150000"/>
              </a:lnSpc>
            </a:pPr>
            <a:r>
              <a:rPr lang="zh-CN" altLang="en-US" sz="1000" dirty="0" smtClean="0"/>
              <a:t>注：</a:t>
            </a:r>
            <a:endParaRPr lang="en-US" altLang="zh-CN" sz="1000" dirty="0" smtClean="0"/>
          </a:p>
          <a:p>
            <a:pPr>
              <a:lnSpc>
                <a:spcPct val="150000"/>
              </a:lnSpc>
              <a:buClr>
                <a:srgbClr val="FF0000"/>
              </a:buClr>
              <a:buFont typeface="Wingdings" pitchFamily="2" charset="2"/>
              <a:buChar char="l"/>
            </a:pPr>
            <a:r>
              <a:rPr lang="zh-CN" altLang="en-US" sz="1000" dirty="0" smtClean="0"/>
              <a:t>库存明细账金额栏目添加的收发结存各个分项字段显示的都是金额，此处按单价举例是为了便于后续的计算</a:t>
            </a:r>
            <a:endParaRPr lang="en-US" altLang="zh-CN" sz="1000" dirty="0" smtClean="0"/>
          </a:p>
          <a:p>
            <a:pPr>
              <a:lnSpc>
                <a:spcPct val="150000"/>
              </a:lnSpc>
              <a:buClr>
                <a:srgbClr val="FF0000"/>
              </a:buClr>
              <a:buFont typeface="Wingdings" pitchFamily="2" charset="2"/>
              <a:buChar char="l"/>
            </a:pPr>
            <a:r>
              <a:rPr lang="zh-CN" altLang="en-US" sz="1000" dirty="0" smtClean="0"/>
              <a:t>字母代表单价，为便于理解，可以代入任何数值进行后续的计算</a:t>
            </a:r>
            <a:endParaRPr lang="en-US" altLang="zh-CN" sz="1000" dirty="0" smtClean="0"/>
          </a:p>
          <a:p>
            <a:pPr>
              <a:lnSpc>
                <a:spcPct val="150000"/>
              </a:lnSpc>
              <a:buClr>
                <a:srgbClr val="FF0000"/>
              </a:buClr>
              <a:buFont typeface="Wingdings" pitchFamily="2" charset="2"/>
              <a:buChar char="l"/>
            </a:pPr>
            <a:r>
              <a:rPr lang="zh-CN" altLang="en-US" sz="1000" dirty="0" smtClean="0"/>
              <a:t>下文以生产数量</a:t>
            </a:r>
            <a:r>
              <a:rPr lang="en-US" altLang="zh-CN" sz="1000" dirty="0" smtClean="0"/>
              <a:t>1</a:t>
            </a:r>
            <a:r>
              <a:rPr lang="zh-CN" altLang="en-US" sz="1000" dirty="0" smtClean="0"/>
              <a:t>的产成品为例</a:t>
            </a:r>
            <a:endParaRPr lang="zh-CN" altLang="en-US" sz="1000" dirty="0"/>
          </a:p>
        </p:txBody>
      </p:sp>
      <p:sp>
        <p:nvSpPr>
          <p:cNvPr id="11" name="TextBox 10"/>
          <p:cNvSpPr txBox="1"/>
          <p:nvPr/>
        </p:nvSpPr>
        <p:spPr>
          <a:xfrm>
            <a:off x="1714480" y="1285866"/>
            <a:ext cx="714380" cy="369332"/>
          </a:xfrm>
          <a:prstGeom prst="rect">
            <a:avLst/>
          </a:prstGeom>
          <a:noFill/>
        </p:spPr>
        <p:txBody>
          <a:bodyPr wrap="square" rtlCol="0">
            <a:spAutoFit/>
          </a:bodyPr>
          <a:lstStyle/>
          <a:p>
            <a:r>
              <a:rPr lang="zh-CN" altLang="en-US" dirty="0" smtClean="0"/>
              <a:t>单价</a:t>
            </a:r>
            <a:endParaRPr lang="zh-CN" altLang="en-US" dirty="0"/>
          </a:p>
        </p:txBody>
      </p:sp>
      <p:sp>
        <p:nvSpPr>
          <p:cNvPr id="12" name="TextBox 11"/>
          <p:cNvSpPr txBox="1"/>
          <p:nvPr/>
        </p:nvSpPr>
        <p:spPr>
          <a:xfrm>
            <a:off x="1428728" y="1643056"/>
            <a:ext cx="928694" cy="369332"/>
          </a:xfrm>
          <a:prstGeom prst="rect">
            <a:avLst/>
          </a:prstGeom>
          <a:noFill/>
        </p:spPr>
        <p:txBody>
          <a:bodyPr wrap="square" rtlCol="0">
            <a:spAutoFit/>
          </a:bodyPr>
          <a:lstStyle/>
          <a:p>
            <a:r>
              <a:rPr lang="zh-CN" altLang="en-US" dirty="0" smtClean="0"/>
              <a:t>料品</a:t>
            </a:r>
            <a:endParaRPr lang="zh-CN" altLang="en-US"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387798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成本要素还原比例档案逻辑</a:t>
            </a:r>
          </a:p>
        </p:txBody>
      </p:sp>
      <p:sp>
        <p:nvSpPr>
          <p:cNvPr id="5" name="TextBox 4"/>
          <p:cNvSpPr txBox="1"/>
          <p:nvPr/>
        </p:nvSpPr>
        <p:spPr>
          <a:xfrm>
            <a:off x="4139952" y="2340918"/>
            <a:ext cx="141577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应用举例</a:t>
            </a:r>
          </a:p>
        </p:txBody>
      </p:sp>
      <p:sp>
        <p:nvSpPr>
          <p:cNvPr id="6" name="TextBox 5"/>
          <p:cNvSpPr txBox="1"/>
          <p:nvPr/>
        </p:nvSpPr>
        <p:spPr>
          <a:xfrm>
            <a:off x="4139952" y="1719089"/>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成本结转方式对比</a:t>
            </a:r>
          </a:p>
        </p:txBody>
      </p:sp>
      <p:sp>
        <p:nvSpPr>
          <p:cNvPr id="9" name="TextBox 8"/>
          <p:cNvSpPr txBox="1"/>
          <p:nvPr/>
        </p:nvSpPr>
        <p:spPr>
          <a:xfrm>
            <a:off x="4139952" y="1097260"/>
            <a:ext cx="2031325" cy="461665"/>
          </a:xfrm>
          <a:prstGeom prst="rect">
            <a:avLst/>
          </a:prstGeom>
          <a:noFill/>
        </p:spPr>
        <p:txBody>
          <a:bodyPr wrap="none" rtlCol="0">
            <a:spAutoFit/>
          </a:bodyPr>
          <a:lstStyle/>
          <a:p>
            <a:r>
              <a:rPr lang="zh-CN" altLang="en-US" sz="2400" dirty="0" smtClean="0">
                <a:solidFill>
                  <a:srgbClr val="E60000"/>
                </a:solidFill>
                <a:latin typeface="微软雅黑" panose="020B0503020204020204" pitchFamily="34" charset="-122"/>
                <a:ea typeface="微软雅黑" panose="020B0503020204020204" pitchFamily="34" charset="-122"/>
              </a:rPr>
              <a:t>相关基本概念</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55206" y="1187598"/>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1809428"/>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2431256"/>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5205" y="3053085"/>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应用举例</a:t>
            </a:r>
            <a:endParaRPr lang="zh-CN" altLang="en-US" dirty="0"/>
          </a:p>
        </p:txBody>
      </p:sp>
      <p:graphicFrame>
        <p:nvGraphicFramePr>
          <p:cNvPr id="4" name="表格 3"/>
          <p:cNvGraphicFramePr>
            <a:graphicFrameLocks noGrp="1"/>
          </p:cNvGraphicFramePr>
          <p:nvPr/>
        </p:nvGraphicFramePr>
        <p:xfrm>
          <a:off x="1285852" y="1142990"/>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zh-CN" altLang="en-US" dirty="0" smtClean="0"/>
                        <a:t>料品</a:t>
                      </a:r>
                      <a:endParaRPr lang="zh-CN" altLang="en-US" dirty="0"/>
                    </a:p>
                  </a:txBody>
                  <a:tcPr>
                    <a:solidFill>
                      <a:srgbClr val="FF0000"/>
                    </a:solidFill>
                  </a:tcPr>
                </a:tc>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dirty="0" smtClean="0"/>
                        <a:t>本层金额</a:t>
                      </a:r>
                      <a:endParaRPr lang="zh-CN" altLang="en-US" dirty="0"/>
                    </a:p>
                  </a:txBody>
                  <a:tcPr>
                    <a:solidFill>
                      <a:srgbClr val="FF0000"/>
                    </a:solidFill>
                  </a:tcPr>
                </a:tc>
                <a:tc>
                  <a:txBody>
                    <a:bodyPr/>
                    <a:lstStyle/>
                    <a:p>
                      <a:pPr algn="ctr"/>
                      <a:r>
                        <a:rPr lang="zh-CN" altLang="en-US" dirty="0" smtClean="0"/>
                        <a:t>下层金额</a:t>
                      </a:r>
                      <a:endParaRPr lang="zh-CN" altLang="en-US" dirty="0"/>
                    </a:p>
                  </a:txBody>
                  <a:tcPr>
                    <a:solidFill>
                      <a:srgbClr val="FF0000"/>
                    </a:solidFill>
                  </a:tcPr>
                </a:tc>
              </a:tr>
              <a:tr h="370840">
                <a:tc>
                  <a:txBody>
                    <a:bodyPr/>
                    <a:lstStyle/>
                    <a:p>
                      <a:pPr algn="ctr"/>
                      <a:r>
                        <a:rPr lang="zh-CN" altLang="en-US" dirty="0" smtClean="0"/>
                        <a:t>产成品</a:t>
                      </a:r>
                      <a:endParaRPr lang="zh-CN" altLang="en-US" dirty="0"/>
                    </a:p>
                  </a:txBody>
                  <a:tcPr/>
                </a:tc>
                <a:tc>
                  <a:txBody>
                    <a:bodyPr/>
                    <a:lstStyle/>
                    <a:p>
                      <a:pPr algn="ctr"/>
                      <a:r>
                        <a:rPr lang="zh-CN" altLang="en-US" dirty="0" smtClean="0"/>
                        <a:t>直接人工</a:t>
                      </a:r>
                      <a:endParaRPr lang="zh-CN" altLang="en-US" dirty="0"/>
                    </a:p>
                  </a:txBody>
                  <a:tcPr/>
                </a:tc>
                <a:tc>
                  <a:txBody>
                    <a:bodyPr/>
                    <a:lstStyle/>
                    <a:p>
                      <a:pPr algn="ctr"/>
                      <a:r>
                        <a:rPr lang="en-US" altLang="zh-CN" dirty="0" smtClean="0"/>
                        <a:t>F</a:t>
                      </a:r>
                      <a:endParaRPr lang="zh-CN" altLang="en-US" dirty="0"/>
                    </a:p>
                  </a:txBody>
                  <a:tcPr/>
                </a:tc>
                <a:tc>
                  <a:txBody>
                    <a:bodyPr/>
                    <a:lstStyle/>
                    <a:p>
                      <a:pPr algn="ctr"/>
                      <a:endParaRPr lang="zh-CN" altLang="en-US" dirty="0"/>
                    </a:p>
                  </a:txBody>
                  <a:tcPr/>
                </a:tc>
              </a:tr>
              <a:tr h="370840">
                <a:tc>
                  <a:txBody>
                    <a:bodyPr/>
                    <a:lstStyle/>
                    <a:p>
                      <a:pPr algn="ctr"/>
                      <a:r>
                        <a:rPr lang="zh-CN" altLang="en-US" dirty="0" smtClean="0"/>
                        <a:t>半成品</a:t>
                      </a:r>
                      <a:endParaRPr lang="zh-CN" altLang="en-US" dirty="0"/>
                    </a:p>
                  </a:txBody>
                  <a:tcPr/>
                </a:tc>
                <a:tc>
                  <a:txBody>
                    <a:bodyPr/>
                    <a:lstStyle/>
                    <a:p>
                      <a:pPr algn="ctr"/>
                      <a:r>
                        <a:rPr lang="zh-CN" altLang="en-US" dirty="0" smtClean="0"/>
                        <a:t>间接人工</a:t>
                      </a:r>
                      <a:endParaRPr lang="zh-CN" altLang="en-US" dirty="0"/>
                    </a:p>
                  </a:txBody>
                  <a:tcPr/>
                </a:tc>
                <a:tc>
                  <a:txBody>
                    <a:bodyPr/>
                    <a:lstStyle/>
                    <a:p>
                      <a:pPr algn="ctr"/>
                      <a:r>
                        <a:rPr lang="en-US" altLang="zh-CN" dirty="0" smtClean="0"/>
                        <a:t>G</a:t>
                      </a:r>
                      <a:endParaRPr lang="zh-CN" altLang="en-US" dirty="0"/>
                    </a:p>
                  </a:txBody>
                  <a:tcPr/>
                </a:tc>
                <a:tc>
                  <a:txBody>
                    <a:bodyPr/>
                    <a:lstStyle/>
                    <a:p>
                      <a:pPr algn="ctr"/>
                      <a:r>
                        <a:rPr lang="en-US" altLang="zh-CN" dirty="0" smtClean="0"/>
                        <a:t>H</a:t>
                      </a:r>
                      <a:endParaRPr lang="zh-CN" altLang="en-US" dirty="0"/>
                    </a:p>
                  </a:txBody>
                  <a:tcPr/>
                </a:tc>
              </a:tr>
            </a:tbl>
          </a:graphicData>
        </a:graphic>
      </p:graphicFrame>
      <p:graphicFrame>
        <p:nvGraphicFramePr>
          <p:cNvPr id="5" name="表格 4"/>
          <p:cNvGraphicFramePr>
            <a:graphicFrameLocks noGrp="1"/>
          </p:cNvGraphicFramePr>
          <p:nvPr/>
        </p:nvGraphicFramePr>
        <p:xfrm>
          <a:off x="1285852" y="292894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dirty="0" smtClean="0"/>
                        <a:t>本层比例</a:t>
                      </a:r>
                      <a:endParaRPr lang="zh-CN" altLang="en-US" dirty="0"/>
                    </a:p>
                  </a:txBody>
                  <a:tcPr>
                    <a:solidFill>
                      <a:srgbClr val="FF0000"/>
                    </a:solidFill>
                  </a:tcPr>
                </a:tc>
                <a:tc>
                  <a:txBody>
                    <a:bodyPr/>
                    <a:lstStyle/>
                    <a:p>
                      <a:pPr algn="ctr"/>
                      <a:r>
                        <a:rPr lang="zh-CN" altLang="en-US" dirty="0" smtClean="0"/>
                        <a:t>下层比例</a:t>
                      </a:r>
                      <a:endParaRPr lang="zh-CN" altLang="en-US" dirty="0"/>
                    </a:p>
                  </a:txBody>
                  <a:tcPr>
                    <a:solidFill>
                      <a:srgbClr val="FF0000"/>
                    </a:solidFill>
                  </a:tcPr>
                </a:tc>
              </a:tr>
              <a:tr h="370840">
                <a:tc>
                  <a:txBody>
                    <a:bodyPr/>
                    <a:lstStyle/>
                    <a:p>
                      <a:pPr algn="ctr"/>
                      <a:r>
                        <a:rPr lang="zh-CN" altLang="en-US" dirty="0" smtClean="0"/>
                        <a:t>直接材料</a:t>
                      </a:r>
                      <a:endParaRPr lang="zh-CN" altLang="en-US" dirty="0"/>
                    </a:p>
                  </a:txBody>
                  <a:tcPr/>
                </a:tc>
                <a:tc>
                  <a:txBody>
                    <a:bodyPr/>
                    <a:lstStyle/>
                    <a:p>
                      <a:pPr algn="ctr"/>
                      <a:r>
                        <a:rPr lang="en-US" altLang="zh-CN" dirty="0" smtClean="0"/>
                        <a:t>0.7</a:t>
                      </a:r>
                      <a:endParaRPr lang="zh-CN" altLang="en-US" dirty="0"/>
                    </a:p>
                  </a:txBody>
                  <a:tcPr/>
                </a:tc>
                <a:tc>
                  <a:txBody>
                    <a:bodyPr/>
                    <a:lstStyle/>
                    <a:p>
                      <a:pPr algn="ctr"/>
                      <a:r>
                        <a:rPr lang="en-US" altLang="zh-CN" dirty="0" smtClean="0"/>
                        <a:t>1</a:t>
                      </a:r>
                      <a:endParaRPr lang="zh-CN" altLang="en-US" dirty="0"/>
                    </a:p>
                  </a:txBody>
                  <a:tcPr/>
                </a:tc>
              </a:tr>
              <a:tr h="370840">
                <a:tc>
                  <a:txBody>
                    <a:bodyPr/>
                    <a:lstStyle/>
                    <a:p>
                      <a:pPr algn="ctr"/>
                      <a:r>
                        <a:rPr lang="zh-CN" altLang="en-US" dirty="0" smtClean="0"/>
                        <a:t>间接材料</a:t>
                      </a:r>
                      <a:endParaRPr lang="zh-CN" altLang="en-US" dirty="0"/>
                    </a:p>
                  </a:txBody>
                  <a:tcPr/>
                </a:tc>
                <a:tc>
                  <a:txBody>
                    <a:bodyPr/>
                    <a:lstStyle/>
                    <a:p>
                      <a:pPr algn="ctr"/>
                      <a:r>
                        <a:rPr lang="en-US" altLang="zh-CN" dirty="0" smtClean="0"/>
                        <a:t>0.3</a:t>
                      </a:r>
                      <a:endParaRPr lang="zh-CN" altLang="en-US" dirty="0"/>
                    </a:p>
                  </a:txBody>
                  <a:tcPr/>
                </a:tc>
                <a:tc>
                  <a:txBody>
                    <a:bodyPr/>
                    <a:lstStyle/>
                    <a:p>
                      <a:pPr algn="ctr"/>
                      <a:r>
                        <a:rPr lang="en-US" altLang="zh-CN" dirty="0" smtClean="0"/>
                        <a:t>0</a:t>
                      </a:r>
                      <a:endParaRPr lang="zh-CN" altLang="en-US" dirty="0"/>
                    </a:p>
                  </a:txBody>
                  <a:tcPr/>
                </a:tc>
              </a:tr>
              <a:tr h="370840">
                <a:tc>
                  <a:txBody>
                    <a:bodyPr/>
                    <a:lstStyle/>
                    <a:p>
                      <a:pPr algn="ctr"/>
                      <a:r>
                        <a:rPr lang="zh-CN" altLang="en-US" dirty="0" smtClean="0"/>
                        <a:t>间接人工</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r>
            </a:tbl>
          </a:graphicData>
        </a:graphic>
      </p:graphicFrame>
      <p:sp>
        <p:nvSpPr>
          <p:cNvPr id="6" name="TextBox 5"/>
          <p:cNvSpPr txBox="1"/>
          <p:nvPr/>
        </p:nvSpPr>
        <p:spPr>
          <a:xfrm>
            <a:off x="3071802" y="714362"/>
            <a:ext cx="2500330" cy="369332"/>
          </a:xfrm>
          <a:prstGeom prst="rect">
            <a:avLst/>
          </a:prstGeom>
          <a:noFill/>
        </p:spPr>
        <p:txBody>
          <a:bodyPr wrap="square" rtlCol="0">
            <a:spAutoFit/>
          </a:bodyPr>
          <a:lstStyle/>
          <a:p>
            <a:r>
              <a:rPr lang="zh-CN" altLang="en-US" dirty="0" smtClean="0"/>
              <a:t>表</a:t>
            </a:r>
            <a:r>
              <a:rPr lang="en-US" altLang="zh-CN" dirty="0" smtClean="0"/>
              <a:t>3 </a:t>
            </a:r>
            <a:r>
              <a:rPr lang="zh-CN" altLang="en-US" dirty="0" smtClean="0"/>
              <a:t>间接费用分配结果</a:t>
            </a:r>
          </a:p>
        </p:txBody>
      </p:sp>
      <p:sp>
        <p:nvSpPr>
          <p:cNvPr id="7" name="TextBox 6"/>
          <p:cNvSpPr txBox="1"/>
          <p:nvPr/>
        </p:nvSpPr>
        <p:spPr>
          <a:xfrm>
            <a:off x="2571736" y="2571750"/>
            <a:ext cx="3643338" cy="369332"/>
          </a:xfrm>
          <a:prstGeom prst="rect">
            <a:avLst/>
          </a:prstGeom>
          <a:noFill/>
        </p:spPr>
        <p:txBody>
          <a:bodyPr wrap="square" rtlCol="0">
            <a:spAutoFit/>
          </a:bodyPr>
          <a:lstStyle/>
          <a:p>
            <a:r>
              <a:rPr lang="zh-CN" altLang="en-US" dirty="0" smtClean="0"/>
              <a:t>表</a:t>
            </a:r>
            <a:r>
              <a:rPr lang="en-US" altLang="zh-CN" dirty="0" smtClean="0"/>
              <a:t>4 </a:t>
            </a:r>
            <a:r>
              <a:rPr lang="zh-CN" altLang="en-US" dirty="0" smtClean="0"/>
              <a:t>半成品成本要素还原比例档案</a:t>
            </a:r>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应用举例</a:t>
            </a:r>
            <a:endParaRPr lang="zh-CN" altLang="en-US" dirty="0"/>
          </a:p>
        </p:txBody>
      </p:sp>
      <p:graphicFrame>
        <p:nvGraphicFramePr>
          <p:cNvPr id="3" name="表格 2"/>
          <p:cNvGraphicFramePr>
            <a:graphicFrameLocks noGrp="1"/>
          </p:cNvGraphicFramePr>
          <p:nvPr/>
        </p:nvGraphicFramePr>
        <p:xfrm>
          <a:off x="2000232" y="1142990"/>
          <a:ext cx="4572000" cy="111252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dirty="0" smtClean="0"/>
                        <a:t>本层金额</a:t>
                      </a:r>
                      <a:endParaRPr lang="zh-CN" altLang="en-US" dirty="0"/>
                    </a:p>
                  </a:txBody>
                  <a:tcPr>
                    <a:solidFill>
                      <a:srgbClr val="FF0000"/>
                    </a:solidFill>
                  </a:tcPr>
                </a:tc>
                <a:tc>
                  <a:txBody>
                    <a:bodyPr/>
                    <a:lstStyle/>
                    <a:p>
                      <a:pPr algn="ctr"/>
                      <a:r>
                        <a:rPr lang="zh-CN" altLang="en-US" dirty="0" smtClean="0"/>
                        <a:t>下层金额</a:t>
                      </a:r>
                      <a:endParaRPr lang="zh-CN" altLang="en-US" dirty="0"/>
                    </a:p>
                  </a:txBody>
                  <a:tcPr>
                    <a:solidFill>
                      <a:srgbClr val="FF0000"/>
                    </a:solidFill>
                  </a:tcPr>
                </a:tc>
              </a:tr>
              <a:tr h="370840">
                <a:tc>
                  <a:txBody>
                    <a:bodyPr/>
                    <a:lstStyle/>
                    <a:p>
                      <a:pPr algn="ctr"/>
                      <a:r>
                        <a:rPr lang="zh-CN" altLang="en-US" dirty="0" smtClean="0"/>
                        <a:t>直接材料</a:t>
                      </a:r>
                      <a:endParaRPr lang="zh-CN" altLang="en-US" dirty="0"/>
                    </a:p>
                  </a:txBody>
                  <a:tcPr/>
                </a:tc>
                <a:tc>
                  <a:txBody>
                    <a:bodyPr/>
                    <a:lstStyle/>
                    <a:p>
                      <a:pPr algn="ctr"/>
                      <a:r>
                        <a:rPr lang="en-US" altLang="zh-CN" dirty="0" smtClean="0"/>
                        <a:t>2</a:t>
                      </a:r>
                      <a:r>
                        <a:rPr lang="zh-CN" altLang="en-US" dirty="0" smtClean="0"/>
                        <a:t>（</a:t>
                      </a:r>
                      <a:r>
                        <a:rPr lang="en-US" altLang="zh-CN" dirty="0" smtClean="0"/>
                        <a:t>D+E</a:t>
                      </a:r>
                      <a:r>
                        <a:rPr lang="zh-CN" altLang="en-US" dirty="0" smtClean="0"/>
                        <a:t>）</a:t>
                      </a:r>
                      <a:endParaRPr lang="zh-CN" altLang="en-US" dirty="0"/>
                    </a:p>
                  </a:txBody>
                  <a:tcPr/>
                </a:tc>
                <a:tc>
                  <a:txBody>
                    <a:bodyPr/>
                    <a:lstStyle/>
                    <a:p>
                      <a:pPr algn="ctr"/>
                      <a:endParaRPr lang="zh-CN" altLang="en-US" dirty="0"/>
                    </a:p>
                  </a:txBody>
                  <a:tcPr/>
                </a:tc>
              </a:tr>
              <a:tr h="370840">
                <a:tc>
                  <a:txBody>
                    <a:bodyPr/>
                    <a:lstStyle/>
                    <a:p>
                      <a:pPr algn="ctr"/>
                      <a:r>
                        <a:rPr lang="zh-CN" altLang="en-US" dirty="0" smtClean="0"/>
                        <a:t>间接人工</a:t>
                      </a:r>
                      <a:endParaRPr lang="zh-CN" altLang="en-US" dirty="0"/>
                    </a:p>
                  </a:txBody>
                  <a:tcPr/>
                </a:tc>
                <a:tc>
                  <a:txBody>
                    <a:bodyPr/>
                    <a:lstStyle/>
                    <a:p>
                      <a:pPr algn="ctr"/>
                      <a:r>
                        <a:rPr lang="en-US" altLang="zh-CN" dirty="0" smtClean="0"/>
                        <a:t>G</a:t>
                      </a:r>
                      <a:endParaRPr lang="zh-CN" altLang="en-US" dirty="0"/>
                    </a:p>
                  </a:txBody>
                  <a:tcPr/>
                </a:tc>
                <a:tc>
                  <a:txBody>
                    <a:bodyPr/>
                    <a:lstStyle/>
                    <a:p>
                      <a:pPr algn="ctr"/>
                      <a:r>
                        <a:rPr lang="en-US" altLang="zh-CN" dirty="0" smtClean="0"/>
                        <a:t>H</a:t>
                      </a:r>
                      <a:endParaRPr lang="zh-CN" altLang="en-US" dirty="0"/>
                    </a:p>
                  </a:txBody>
                  <a:tcPr/>
                </a:tc>
              </a:tr>
            </a:tbl>
          </a:graphicData>
        </a:graphic>
      </p:graphicFrame>
      <p:sp>
        <p:nvSpPr>
          <p:cNvPr id="4" name="TextBox 3"/>
          <p:cNvSpPr txBox="1"/>
          <p:nvPr/>
        </p:nvSpPr>
        <p:spPr>
          <a:xfrm>
            <a:off x="3286116" y="714362"/>
            <a:ext cx="2286016" cy="369332"/>
          </a:xfrm>
          <a:prstGeom prst="rect">
            <a:avLst/>
          </a:prstGeom>
          <a:noFill/>
        </p:spPr>
        <p:txBody>
          <a:bodyPr wrap="square" rtlCol="0">
            <a:spAutoFit/>
          </a:bodyPr>
          <a:lstStyle/>
          <a:p>
            <a:r>
              <a:rPr lang="zh-CN" altLang="en-US" dirty="0" smtClean="0"/>
              <a:t>表</a:t>
            </a:r>
            <a:r>
              <a:rPr lang="en-US" altLang="zh-CN" dirty="0" smtClean="0"/>
              <a:t>5 </a:t>
            </a:r>
            <a:r>
              <a:rPr lang="zh-CN" altLang="en-US" dirty="0" smtClean="0"/>
              <a:t>半成品生产成本</a:t>
            </a:r>
          </a:p>
        </p:txBody>
      </p:sp>
      <p:sp>
        <p:nvSpPr>
          <p:cNvPr id="5" name="矩形 4"/>
          <p:cNvSpPr/>
          <p:nvPr/>
        </p:nvSpPr>
        <p:spPr>
          <a:xfrm>
            <a:off x="3786182" y="1571618"/>
            <a:ext cx="85725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a:stCxn id="5" idx="1"/>
          </p:cNvCxnSpPr>
          <p:nvPr/>
        </p:nvCxnSpPr>
        <p:spPr>
          <a:xfrm rot="10800000">
            <a:off x="1714480" y="1500180"/>
            <a:ext cx="2071702" cy="21431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844" y="714362"/>
            <a:ext cx="1571636" cy="3323987"/>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000" dirty="0" smtClean="0"/>
              <a:t>表</a:t>
            </a:r>
            <a:r>
              <a:rPr lang="en-US" altLang="zh-CN" sz="1000" dirty="0" smtClean="0"/>
              <a:t>2</a:t>
            </a:r>
            <a:r>
              <a:rPr lang="zh-CN" altLang="en-US" sz="1000" dirty="0" smtClean="0"/>
              <a:t>中的用量，半成品领用</a:t>
            </a:r>
            <a:r>
              <a:rPr lang="en-US" altLang="zh-CN" sz="1000" dirty="0" smtClean="0"/>
              <a:t>2</a:t>
            </a:r>
            <a:r>
              <a:rPr lang="zh-CN" altLang="en-US" sz="1000" dirty="0" smtClean="0"/>
              <a:t>个原料</a:t>
            </a:r>
            <a:endParaRPr lang="en-US" altLang="zh-CN" sz="1000" dirty="0" smtClean="0"/>
          </a:p>
          <a:p>
            <a:pPr>
              <a:lnSpc>
                <a:spcPct val="150000"/>
              </a:lnSpc>
              <a:buClr>
                <a:srgbClr val="FF0000"/>
              </a:buClr>
              <a:buFont typeface="Wingdings" pitchFamily="2" charset="2"/>
              <a:buChar char="l"/>
            </a:pPr>
            <a:r>
              <a:rPr lang="zh-CN" altLang="en-US" sz="1000" dirty="0" smtClean="0"/>
              <a:t>表</a:t>
            </a:r>
            <a:r>
              <a:rPr lang="en-US" altLang="zh-CN" sz="1000" dirty="0" smtClean="0"/>
              <a:t>1</a:t>
            </a:r>
            <a:r>
              <a:rPr lang="zh-CN" altLang="en-US" sz="1000" dirty="0" smtClean="0"/>
              <a:t>中原料可生产</a:t>
            </a:r>
            <a:r>
              <a:rPr lang="en-US" altLang="zh-CN" sz="1000" dirty="0" smtClean="0"/>
              <a:t>=false</a:t>
            </a:r>
            <a:r>
              <a:rPr lang="zh-CN" altLang="en-US" sz="1000" dirty="0" smtClean="0"/>
              <a:t>，所以领料金额按备料的成本要素归结，即直接材料</a:t>
            </a:r>
            <a:endParaRPr lang="en-US" altLang="zh-CN" sz="1000" dirty="0" smtClean="0"/>
          </a:p>
          <a:p>
            <a:pPr>
              <a:lnSpc>
                <a:spcPct val="150000"/>
              </a:lnSpc>
              <a:buClr>
                <a:srgbClr val="FF0000"/>
              </a:buClr>
              <a:buFont typeface="Wingdings" pitchFamily="2" charset="2"/>
              <a:buChar char="l"/>
            </a:pPr>
            <a:r>
              <a:rPr lang="zh-CN" altLang="en-US" sz="1000" dirty="0" smtClean="0"/>
              <a:t>表</a:t>
            </a:r>
            <a:r>
              <a:rPr lang="en-US" altLang="zh-CN" sz="1000" dirty="0" smtClean="0"/>
              <a:t>1</a:t>
            </a:r>
            <a:r>
              <a:rPr lang="zh-CN" altLang="en-US" sz="1000" dirty="0" smtClean="0"/>
              <a:t>中原料分项为材料和采购成本，合计转入（即使同时再有人工制造也是合计；但如果可生产</a:t>
            </a:r>
            <a:r>
              <a:rPr lang="en-US" altLang="zh-CN" sz="1000" dirty="0" smtClean="0"/>
              <a:t>=true</a:t>
            </a:r>
            <a:r>
              <a:rPr lang="zh-CN" altLang="en-US" sz="1000" dirty="0" smtClean="0"/>
              <a:t>就不能全部合计了，只有材料和采购成本合计，对应材料费用要素类型）</a:t>
            </a:r>
            <a:endParaRPr lang="zh-CN" altLang="en-US" sz="1000" dirty="0"/>
          </a:p>
        </p:txBody>
      </p:sp>
      <p:graphicFrame>
        <p:nvGraphicFramePr>
          <p:cNvPr id="10" name="表格 9"/>
          <p:cNvGraphicFramePr>
            <a:graphicFrameLocks noGrp="1"/>
          </p:cNvGraphicFramePr>
          <p:nvPr/>
        </p:nvGraphicFramePr>
        <p:xfrm>
          <a:off x="2000232" y="3071816"/>
          <a:ext cx="4572000" cy="111252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pPr algn="ctr"/>
                      <a:r>
                        <a:rPr lang="zh-CN" altLang="en-US" dirty="0" smtClean="0"/>
                        <a:t>分项</a:t>
                      </a:r>
                      <a:endParaRPr lang="zh-CN" altLang="en-US" dirty="0"/>
                    </a:p>
                  </a:txBody>
                  <a:tcPr>
                    <a:solidFill>
                      <a:srgbClr val="FF0000"/>
                    </a:solidFill>
                  </a:tcPr>
                </a:tc>
                <a:tc>
                  <a:txBody>
                    <a:bodyPr/>
                    <a:lstStyle/>
                    <a:p>
                      <a:pPr algn="ctr"/>
                      <a:r>
                        <a:rPr lang="zh-CN" altLang="en-US" dirty="0" smtClean="0"/>
                        <a:t>本层金额</a:t>
                      </a:r>
                      <a:endParaRPr lang="zh-CN" altLang="en-US" dirty="0"/>
                    </a:p>
                  </a:txBody>
                  <a:tcPr>
                    <a:solidFill>
                      <a:srgbClr val="FF0000"/>
                    </a:solidFill>
                  </a:tcPr>
                </a:tc>
                <a:tc>
                  <a:txBody>
                    <a:bodyPr/>
                    <a:lstStyle/>
                    <a:p>
                      <a:pPr algn="ctr"/>
                      <a:r>
                        <a:rPr lang="zh-CN" altLang="en-US" dirty="0" smtClean="0"/>
                        <a:t>下层金额</a:t>
                      </a:r>
                      <a:endParaRPr lang="zh-CN" altLang="en-US" dirty="0"/>
                    </a:p>
                  </a:txBody>
                  <a:tcPr>
                    <a:solidFill>
                      <a:srgbClr val="FF0000"/>
                    </a:solidFill>
                  </a:tcPr>
                </a:tc>
              </a:tr>
              <a:tr h="370840">
                <a:tc>
                  <a:txBody>
                    <a:bodyPr/>
                    <a:lstStyle/>
                    <a:p>
                      <a:pPr algn="ctr"/>
                      <a:r>
                        <a:rPr lang="zh-CN" altLang="en-US" dirty="0" smtClean="0"/>
                        <a:t>材料费</a:t>
                      </a:r>
                      <a:endParaRPr lang="zh-CN" altLang="en-US" dirty="0"/>
                    </a:p>
                  </a:txBody>
                  <a:tcPr/>
                </a:tc>
                <a:tc>
                  <a:txBody>
                    <a:bodyPr/>
                    <a:lstStyle/>
                    <a:p>
                      <a:pPr algn="ctr"/>
                      <a:r>
                        <a:rPr lang="en-US" altLang="zh-CN" dirty="0" smtClean="0"/>
                        <a:t>2</a:t>
                      </a:r>
                      <a:r>
                        <a:rPr lang="zh-CN" altLang="en-US" dirty="0" smtClean="0"/>
                        <a:t>（</a:t>
                      </a:r>
                      <a:r>
                        <a:rPr lang="en-US" altLang="zh-CN" dirty="0" smtClean="0"/>
                        <a:t>D+E</a:t>
                      </a:r>
                      <a:r>
                        <a:rPr lang="zh-CN" altLang="en-US" dirty="0" smtClean="0"/>
                        <a:t>）</a:t>
                      </a:r>
                      <a:endParaRPr lang="zh-CN" altLang="en-US" dirty="0"/>
                    </a:p>
                  </a:txBody>
                  <a:tcPr/>
                </a:tc>
                <a:tc>
                  <a:txBody>
                    <a:bodyPr/>
                    <a:lstStyle/>
                    <a:p>
                      <a:pPr algn="ctr"/>
                      <a:endParaRPr lang="zh-CN" altLang="en-US" dirty="0"/>
                    </a:p>
                  </a:txBody>
                  <a:tcPr/>
                </a:tc>
              </a:tr>
              <a:tr h="370840">
                <a:tc>
                  <a:txBody>
                    <a:bodyPr/>
                    <a:lstStyle/>
                    <a:p>
                      <a:pPr algn="ctr"/>
                      <a:r>
                        <a:rPr lang="zh-CN" altLang="en-US" dirty="0" smtClean="0"/>
                        <a:t>人工费</a:t>
                      </a:r>
                      <a:endParaRPr lang="zh-CN" altLang="en-US" dirty="0"/>
                    </a:p>
                  </a:txBody>
                  <a:tcPr/>
                </a:tc>
                <a:tc>
                  <a:txBody>
                    <a:bodyPr/>
                    <a:lstStyle/>
                    <a:p>
                      <a:pPr algn="ctr"/>
                      <a:r>
                        <a:rPr lang="en-US" altLang="zh-CN" dirty="0" smtClean="0"/>
                        <a:t>G</a:t>
                      </a:r>
                      <a:endParaRPr lang="zh-CN" altLang="en-US" dirty="0"/>
                    </a:p>
                  </a:txBody>
                  <a:tcPr/>
                </a:tc>
                <a:tc>
                  <a:txBody>
                    <a:bodyPr/>
                    <a:lstStyle/>
                    <a:p>
                      <a:pPr algn="ctr"/>
                      <a:r>
                        <a:rPr lang="en-US" altLang="zh-CN" dirty="0" smtClean="0"/>
                        <a:t>H</a:t>
                      </a:r>
                      <a:endParaRPr lang="zh-CN" altLang="en-US" dirty="0"/>
                    </a:p>
                  </a:txBody>
                  <a:tcPr/>
                </a:tc>
              </a:tr>
            </a:tbl>
          </a:graphicData>
        </a:graphic>
      </p:graphicFrame>
      <p:sp>
        <p:nvSpPr>
          <p:cNvPr id="11" name="TextBox 10"/>
          <p:cNvSpPr txBox="1"/>
          <p:nvPr/>
        </p:nvSpPr>
        <p:spPr>
          <a:xfrm>
            <a:off x="3000364" y="2643188"/>
            <a:ext cx="2786082" cy="369332"/>
          </a:xfrm>
          <a:prstGeom prst="rect">
            <a:avLst/>
          </a:prstGeom>
          <a:noFill/>
        </p:spPr>
        <p:txBody>
          <a:bodyPr wrap="square" rtlCol="0">
            <a:spAutoFit/>
          </a:bodyPr>
          <a:lstStyle/>
          <a:p>
            <a:r>
              <a:rPr lang="zh-CN" altLang="en-US" dirty="0" smtClean="0"/>
              <a:t>表</a:t>
            </a:r>
            <a:r>
              <a:rPr lang="en-US" altLang="zh-CN" dirty="0" smtClean="0"/>
              <a:t>6 </a:t>
            </a:r>
            <a:r>
              <a:rPr lang="zh-CN" altLang="en-US" dirty="0" smtClean="0"/>
              <a:t>半成品库存分项单价</a:t>
            </a:r>
          </a:p>
        </p:txBody>
      </p:sp>
      <p:sp>
        <p:nvSpPr>
          <p:cNvPr id="12" name="TextBox 11"/>
          <p:cNvSpPr txBox="1"/>
          <p:nvPr/>
        </p:nvSpPr>
        <p:spPr>
          <a:xfrm>
            <a:off x="7072330" y="1142990"/>
            <a:ext cx="1571636" cy="3323987"/>
          </a:xfrm>
          <a:prstGeom prst="rect">
            <a:avLst/>
          </a:prstGeom>
          <a:noFill/>
        </p:spPr>
        <p:txBody>
          <a:bodyPr wrap="square" rtlCol="0">
            <a:spAutoFit/>
          </a:bodyPr>
          <a:lstStyle/>
          <a:p>
            <a:pPr>
              <a:lnSpc>
                <a:spcPct val="150000"/>
              </a:lnSpc>
            </a:pPr>
            <a:r>
              <a:rPr lang="zh-CN" altLang="en-US" sz="1000" dirty="0" smtClean="0"/>
              <a:t>注：</a:t>
            </a:r>
            <a:endParaRPr lang="en-US" altLang="zh-CN" sz="1000" dirty="0" smtClean="0"/>
          </a:p>
          <a:p>
            <a:pPr>
              <a:lnSpc>
                <a:spcPct val="150000"/>
              </a:lnSpc>
              <a:buClr>
                <a:srgbClr val="FF0000"/>
              </a:buClr>
              <a:buFont typeface="Wingdings" pitchFamily="2" charset="2"/>
              <a:buChar char="l"/>
            </a:pPr>
            <a:r>
              <a:rPr lang="zh-CN" altLang="en-US" sz="1000" dirty="0" smtClean="0"/>
              <a:t>半成品生产数量为</a:t>
            </a:r>
            <a:r>
              <a:rPr lang="en-US" altLang="zh-CN" sz="1000" dirty="0" smtClean="0"/>
              <a:t>1</a:t>
            </a:r>
            <a:r>
              <a:rPr lang="zh-CN" altLang="en-US" sz="1000" dirty="0" smtClean="0"/>
              <a:t>，成本金额即成本单价</a:t>
            </a:r>
            <a:endParaRPr lang="en-US" altLang="zh-CN" sz="1000" dirty="0" smtClean="0"/>
          </a:p>
          <a:p>
            <a:pPr>
              <a:lnSpc>
                <a:spcPct val="150000"/>
              </a:lnSpc>
              <a:buClr>
                <a:srgbClr val="FF0000"/>
              </a:buClr>
              <a:buFont typeface="Wingdings" pitchFamily="2" charset="2"/>
              <a:buChar char="l"/>
            </a:pPr>
            <a:r>
              <a:rPr lang="zh-CN" altLang="en-US" sz="1000" dirty="0" smtClean="0"/>
              <a:t>假设半成品无期初本期全部发生成本入库，入库成本</a:t>
            </a:r>
            <a:r>
              <a:rPr lang="en-US" altLang="zh-CN" sz="1000" dirty="0" smtClean="0"/>
              <a:t>=</a:t>
            </a:r>
            <a:r>
              <a:rPr lang="zh-CN" altLang="en-US" sz="1000" dirty="0" smtClean="0"/>
              <a:t>本期发生成本</a:t>
            </a:r>
            <a:endParaRPr lang="en-US" altLang="zh-CN" sz="1000" dirty="0" smtClean="0"/>
          </a:p>
          <a:p>
            <a:pPr>
              <a:lnSpc>
                <a:spcPct val="150000"/>
              </a:lnSpc>
              <a:buClr>
                <a:srgbClr val="FF0000"/>
              </a:buClr>
              <a:buFont typeface="Wingdings" pitchFamily="2" charset="2"/>
              <a:buChar char="l"/>
            </a:pPr>
            <a:r>
              <a:rPr lang="zh-CN" altLang="en-US" sz="1000" dirty="0" smtClean="0"/>
              <a:t>假设半成品库存无期初，结存金额即为入库成本，结存数量为</a:t>
            </a:r>
            <a:r>
              <a:rPr lang="en-US" altLang="zh-CN" sz="1000" dirty="0" smtClean="0"/>
              <a:t>1</a:t>
            </a:r>
            <a:r>
              <a:rPr lang="zh-CN" altLang="en-US" sz="1000" dirty="0" smtClean="0"/>
              <a:t>，金额即单价</a:t>
            </a:r>
            <a:endParaRPr lang="en-US" altLang="zh-CN" sz="1000" dirty="0" smtClean="0"/>
          </a:p>
          <a:p>
            <a:pPr>
              <a:lnSpc>
                <a:spcPct val="150000"/>
              </a:lnSpc>
              <a:buClr>
                <a:srgbClr val="FF0000"/>
              </a:buClr>
              <a:buFont typeface="Wingdings" pitchFamily="2" charset="2"/>
              <a:buChar char="l"/>
            </a:pPr>
            <a:r>
              <a:rPr lang="zh-CN" altLang="en-US" sz="1000" dirty="0" smtClean="0"/>
              <a:t>假设半成品被领用后，期末结存金额和数量均为</a:t>
            </a:r>
            <a:r>
              <a:rPr lang="en-US" altLang="zh-CN" sz="1000" dirty="0" smtClean="0"/>
              <a:t>0</a:t>
            </a:r>
            <a:r>
              <a:rPr lang="zh-CN" altLang="en-US" sz="1000" dirty="0" smtClean="0"/>
              <a:t>，领料发出成本</a:t>
            </a:r>
            <a:r>
              <a:rPr lang="en-US" altLang="zh-CN" sz="1000" dirty="0" smtClean="0"/>
              <a:t>=</a:t>
            </a:r>
            <a:r>
              <a:rPr lang="zh-CN" altLang="en-US" sz="1000" dirty="0" smtClean="0"/>
              <a:t>生产入库成本</a:t>
            </a:r>
            <a:endParaRPr lang="zh-CN" altLang="en-US" sz="1000"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应用举例</a:t>
            </a:r>
            <a:endParaRPr lang="zh-CN" altLang="en-US" dirty="0"/>
          </a:p>
        </p:txBody>
      </p:sp>
      <p:graphicFrame>
        <p:nvGraphicFramePr>
          <p:cNvPr id="4" name="表格 3"/>
          <p:cNvGraphicFramePr>
            <a:graphicFrameLocks noGrp="1"/>
          </p:cNvGraphicFramePr>
          <p:nvPr/>
        </p:nvGraphicFramePr>
        <p:xfrm>
          <a:off x="214282" y="1643056"/>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zh-CN" altLang="en-US" dirty="0" smtClean="0"/>
                        <a:t>料品</a:t>
                      </a:r>
                      <a:endParaRPr lang="zh-CN" altLang="en-US" dirty="0"/>
                    </a:p>
                  </a:txBody>
                  <a:tcPr>
                    <a:solidFill>
                      <a:srgbClr val="FF0000"/>
                    </a:solidFill>
                  </a:tcPr>
                </a:tc>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b="1" dirty="0" smtClean="0"/>
                        <a:t>本层</a:t>
                      </a:r>
                      <a:endParaRPr lang="zh-CN" altLang="en-US" b="1" dirty="0"/>
                    </a:p>
                  </a:txBody>
                  <a:tcPr>
                    <a:solidFill>
                      <a:srgbClr val="FF0000"/>
                    </a:solidFill>
                  </a:tcPr>
                </a:tc>
                <a:tc>
                  <a:txBody>
                    <a:bodyPr/>
                    <a:lstStyle/>
                    <a:p>
                      <a:pPr algn="ctr"/>
                      <a:r>
                        <a:rPr lang="zh-CN" altLang="en-US" b="1" dirty="0" smtClean="0"/>
                        <a:t>下层</a:t>
                      </a:r>
                      <a:endParaRPr lang="zh-CN" altLang="en-US" b="1" dirty="0"/>
                    </a:p>
                  </a:txBody>
                  <a:tcPr>
                    <a:solidFill>
                      <a:srgbClr val="FF0000"/>
                    </a:solidFill>
                  </a:tcPr>
                </a:tc>
              </a:tr>
              <a:tr h="370840">
                <a:tc rowSpan="3">
                  <a:txBody>
                    <a:bodyPr/>
                    <a:lstStyle/>
                    <a:p>
                      <a:pPr algn="ctr"/>
                      <a:r>
                        <a:rPr lang="zh-CN" altLang="en-US" dirty="0" smtClean="0"/>
                        <a:t>产成品</a:t>
                      </a:r>
                      <a:endParaRPr lang="zh-CN" altLang="en-US" dirty="0"/>
                    </a:p>
                  </a:txBody>
                  <a:tcPr anchor="ctr"/>
                </a:tc>
                <a:tc>
                  <a:txBody>
                    <a:bodyPr/>
                    <a:lstStyle/>
                    <a:p>
                      <a:pPr algn="ctr"/>
                      <a:r>
                        <a:rPr lang="zh-CN" altLang="en-US" dirty="0" smtClean="0"/>
                        <a:t>直接材料</a:t>
                      </a:r>
                      <a:endParaRPr lang="zh-CN" altLang="en-US" dirty="0"/>
                    </a:p>
                  </a:txBody>
                  <a:tcPr/>
                </a:tc>
                <a:tc>
                  <a:txBody>
                    <a:bodyPr/>
                    <a:lstStyle/>
                    <a:p>
                      <a:pPr algn="ctr"/>
                      <a:endParaRPr lang="zh-CN" altLang="en-US" b="1"/>
                    </a:p>
                  </a:txBody>
                  <a:tcPr/>
                </a:tc>
                <a:tc>
                  <a:txBody>
                    <a:bodyPr/>
                    <a:lstStyle/>
                    <a:p>
                      <a:pPr algn="ctr"/>
                      <a:r>
                        <a:rPr lang="en-US" altLang="zh-CN" b="1" dirty="0" smtClean="0">
                          <a:solidFill>
                            <a:schemeClr val="accent1"/>
                          </a:solidFill>
                        </a:rPr>
                        <a:t>2D+2E+G+H</a:t>
                      </a:r>
                      <a:endParaRPr lang="zh-CN" altLang="en-US" b="1" dirty="0">
                        <a:solidFill>
                          <a:schemeClr val="accent1"/>
                        </a:solidFill>
                      </a:endParaRPr>
                    </a:p>
                  </a:txBody>
                  <a:tcPr/>
                </a:tc>
              </a:tr>
              <a:tr h="370840">
                <a:tc vMerge="1">
                  <a:txBody>
                    <a:bodyPr/>
                    <a:lstStyle/>
                    <a:p>
                      <a:pPr algn="ctr"/>
                      <a:endParaRPr lang="zh-CN" altLang="en-US" dirty="0"/>
                    </a:p>
                  </a:txBody>
                  <a:tcPr/>
                </a:tc>
                <a:tc>
                  <a:txBody>
                    <a:bodyPr/>
                    <a:lstStyle/>
                    <a:p>
                      <a:pPr algn="ctr"/>
                      <a:r>
                        <a:rPr lang="zh-CN" altLang="en-US" dirty="0" smtClean="0"/>
                        <a:t>间接材料</a:t>
                      </a:r>
                      <a:endParaRPr lang="zh-CN" altLang="en-US" dirty="0"/>
                    </a:p>
                  </a:txBody>
                  <a:tcPr/>
                </a:tc>
                <a:tc>
                  <a:txBody>
                    <a:bodyPr/>
                    <a:lstStyle/>
                    <a:p>
                      <a:pPr algn="ctr"/>
                      <a:r>
                        <a:rPr lang="en-US" altLang="zh-CN" b="1" dirty="0" smtClean="0">
                          <a:solidFill>
                            <a:srgbClr val="C00000"/>
                          </a:solidFill>
                        </a:rPr>
                        <a:t>2C</a:t>
                      </a:r>
                      <a:endParaRPr lang="zh-CN" altLang="en-US" b="1" dirty="0">
                        <a:solidFill>
                          <a:srgbClr val="C00000"/>
                        </a:solidFill>
                      </a:endParaRPr>
                    </a:p>
                  </a:txBody>
                  <a:tcPr/>
                </a:tc>
                <a:tc>
                  <a:txBody>
                    <a:bodyPr/>
                    <a:lstStyle/>
                    <a:p>
                      <a:pPr algn="ctr"/>
                      <a:r>
                        <a:rPr lang="en-US" altLang="zh-CN" b="1" dirty="0" smtClean="0">
                          <a:solidFill>
                            <a:srgbClr val="C00000"/>
                          </a:solidFill>
                        </a:rPr>
                        <a:t>2A+2B</a:t>
                      </a:r>
                      <a:endParaRPr lang="zh-CN" altLang="en-US" b="1" dirty="0">
                        <a:solidFill>
                          <a:srgbClr val="C00000"/>
                        </a:solidFill>
                      </a:endParaRPr>
                    </a:p>
                  </a:txBody>
                  <a:tcPr/>
                </a:tc>
              </a:tr>
              <a:tr h="370840">
                <a:tc vMerge="1">
                  <a:txBody>
                    <a:bodyPr/>
                    <a:lstStyle/>
                    <a:p>
                      <a:pPr algn="ctr"/>
                      <a:endParaRPr lang="zh-CN" altLang="en-US" dirty="0"/>
                    </a:p>
                  </a:txBody>
                  <a:tcPr/>
                </a:tc>
                <a:tc>
                  <a:txBody>
                    <a:bodyPr/>
                    <a:lstStyle/>
                    <a:p>
                      <a:pPr algn="ctr"/>
                      <a:r>
                        <a:rPr lang="zh-CN" altLang="en-US" dirty="0" smtClean="0"/>
                        <a:t>直接人工</a:t>
                      </a:r>
                      <a:endParaRPr lang="zh-CN" altLang="en-US" dirty="0"/>
                    </a:p>
                  </a:txBody>
                  <a:tcPr/>
                </a:tc>
                <a:tc>
                  <a:txBody>
                    <a:bodyPr/>
                    <a:lstStyle/>
                    <a:p>
                      <a:pPr algn="ctr"/>
                      <a:r>
                        <a:rPr lang="en-US" altLang="zh-CN" b="1" dirty="0" smtClean="0">
                          <a:solidFill>
                            <a:srgbClr val="7030A0"/>
                          </a:solidFill>
                        </a:rPr>
                        <a:t>F</a:t>
                      </a:r>
                      <a:endParaRPr lang="zh-CN" altLang="en-US" b="1" dirty="0">
                        <a:solidFill>
                          <a:srgbClr val="7030A0"/>
                        </a:solidFill>
                      </a:endParaRPr>
                    </a:p>
                  </a:txBody>
                  <a:tcPr/>
                </a:tc>
                <a:tc>
                  <a:txBody>
                    <a:bodyPr/>
                    <a:lstStyle/>
                    <a:p>
                      <a:pPr algn="ctr"/>
                      <a:endParaRPr lang="zh-CN" altLang="en-US" b="1" dirty="0"/>
                    </a:p>
                  </a:txBody>
                  <a:tcPr/>
                </a:tc>
              </a:tr>
            </a:tbl>
          </a:graphicData>
        </a:graphic>
      </p:graphicFrame>
      <p:sp>
        <p:nvSpPr>
          <p:cNvPr id="5" name="TextBox 4"/>
          <p:cNvSpPr txBox="1"/>
          <p:nvPr/>
        </p:nvSpPr>
        <p:spPr>
          <a:xfrm>
            <a:off x="357158" y="714362"/>
            <a:ext cx="1428760" cy="369332"/>
          </a:xfrm>
          <a:prstGeom prst="rect">
            <a:avLst/>
          </a:prstGeom>
          <a:noFill/>
        </p:spPr>
        <p:txBody>
          <a:bodyPr wrap="square" rtlCol="0">
            <a:spAutoFit/>
          </a:bodyPr>
          <a:lstStyle/>
          <a:p>
            <a:r>
              <a:rPr lang="zh-CN" altLang="en-US" b="1" dirty="0" smtClean="0"/>
              <a:t>综合结转</a:t>
            </a:r>
          </a:p>
        </p:txBody>
      </p:sp>
      <p:sp>
        <p:nvSpPr>
          <p:cNvPr id="7" name="矩形 6"/>
          <p:cNvSpPr/>
          <p:nvPr/>
        </p:nvSpPr>
        <p:spPr>
          <a:xfrm>
            <a:off x="4929190" y="2071684"/>
            <a:ext cx="121444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57422" y="1214428"/>
            <a:ext cx="2286016" cy="369332"/>
          </a:xfrm>
          <a:prstGeom prst="rect">
            <a:avLst/>
          </a:prstGeom>
          <a:noFill/>
        </p:spPr>
        <p:txBody>
          <a:bodyPr wrap="square" rtlCol="0">
            <a:spAutoFit/>
          </a:bodyPr>
          <a:lstStyle/>
          <a:p>
            <a:r>
              <a:rPr lang="zh-CN" altLang="en-US" dirty="0" smtClean="0"/>
              <a:t>表</a:t>
            </a:r>
            <a:r>
              <a:rPr lang="en-US" altLang="zh-CN" dirty="0" smtClean="0"/>
              <a:t>7 </a:t>
            </a:r>
            <a:r>
              <a:rPr lang="zh-CN" altLang="en-US" dirty="0" smtClean="0"/>
              <a:t>产成品生产成本</a:t>
            </a:r>
          </a:p>
        </p:txBody>
      </p:sp>
      <p:cxnSp>
        <p:nvCxnSpPr>
          <p:cNvPr id="9" name="直接箭头连接符 8"/>
          <p:cNvCxnSpPr/>
          <p:nvPr/>
        </p:nvCxnSpPr>
        <p:spPr>
          <a:xfrm>
            <a:off x="6143636" y="2214560"/>
            <a:ext cx="642942" cy="50006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6578" y="2000246"/>
            <a:ext cx="2071702" cy="1999715"/>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半成品可生产</a:t>
            </a:r>
            <a:r>
              <a:rPr lang="en-US" altLang="zh-CN" sz="1200" dirty="0" smtClean="0"/>
              <a:t>=true</a:t>
            </a:r>
            <a:r>
              <a:rPr lang="zh-CN" altLang="en-US" sz="1200" dirty="0" smtClean="0"/>
              <a:t>，存货分项无采购成本分项，所以其领料金额归结至下层</a:t>
            </a:r>
            <a:endParaRPr lang="en-US" altLang="zh-CN" sz="1200" dirty="0" smtClean="0"/>
          </a:p>
          <a:p>
            <a:pPr>
              <a:lnSpc>
                <a:spcPct val="150000"/>
              </a:lnSpc>
              <a:buClr>
                <a:srgbClr val="FF0000"/>
              </a:buClr>
              <a:buFont typeface="Wingdings" pitchFamily="2" charset="2"/>
              <a:buChar char="l"/>
            </a:pPr>
            <a:r>
              <a:rPr lang="zh-CN" altLang="en-US" sz="1200" dirty="0" smtClean="0"/>
              <a:t>综合结转，领料金额按备料成本要素归结，即直接材料</a:t>
            </a:r>
            <a:endParaRPr lang="en-US" altLang="zh-CN" sz="1200" dirty="0" smtClean="0"/>
          </a:p>
          <a:p>
            <a:pPr>
              <a:lnSpc>
                <a:spcPct val="150000"/>
              </a:lnSpc>
              <a:buClr>
                <a:srgbClr val="FF0000"/>
              </a:buClr>
              <a:buFont typeface="Wingdings" pitchFamily="2" charset="2"/>
              <a:buChar char="l"/>
            </a:pPr>
            <a:r>
              <a:rPr lang="zh-CN" altLang="en-US" sz="1200" dirty="0" smtClean="0"/>
              <a:t>金额为表</a:t>
            </a:r>
            <a:r>
              <a:rPr lang="en-US" altLang="zh-CN" sz="1200" dirty="0" smtClean="0"/>
              <a:t>6</a:t>
            </a:r>
            <a:r>
              <a:rPr lang="zh-CN" altLang="en-US" sz="1200" dirty="0" smtClean="0"/>
              <a:t>全部分项的合计</a:t>
            </a:r>
            <a:endParaRPr lang="zh-CN" altLang="en-US" sz="1200" dirty="0"/>
          </a:p>
        </p:txBody>
      </p:sp>
      <p:sp>
        <p:nvSpPr>
          <p:cNvPr id="13" name="矩形 12"/>
          <p:cNvSpPr/>
          <p:nvPr/>
        </p:nvSpPr>
        <p:spPr>
          <a:xfrm>
            <a:off x="3714744" y="2428874"/>
            <a:ext cx="228601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13" idx="1"/>
          </p:cNvCxnSpPr>
          <p:nvPr/>
        </p:nvCxnSpPr>
        <p:spPr>
          <a:xfrm rot="10800000" flipV="1">
            <a:off x="785786" y="2571750"/>
            <a:ext cx="2928958" cy="71438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2844" y="3286130"/>
            <a:ext cx="2928958" cy="1754326"/>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表</a:t>
            </a:r>
            <a:r>
              <a:rPr lang="en-US" altLang="zh-CN" sz="1200" dirty="0" smtClean="0"/>
              <a:t>2</a:t>
            </a:r>
            <a:r>
              <a:rPr lang="zh-CN" altLang="en-US" sz="1200" dirty="0" smtClean="0"/>
              <a:t>，耗用零件数量</a:t>
            </a:r>
            <a:r>
              <a:rPr lang="en-US" altLang="zh-CN" sz="1200" dirty="0" smtClean="0"/>
              <a:t>2</a:t>
            </a:r>
          </a:p>
          <a:p>
            <a:pPr>
              <a:lnSpc>
                <a:spcPct val="150000"/>
              </a:lnSpc>
              <a:buClr>
                <a:srgbClr val="FF0000"/>
              </a:buClr>
              <a:buFont typeface="Wingdings" pitchFamily="2" charset="2"/>
              <a:buChar char="l"/>
            </a:pPr>
            <a:r>
              <a:rPr lang="zh-CN" altLang="en-US" sz="1200" dirty="0" smtClean="0"/>
              <a:t>表</a:t>
            </a:r>
            <a:r>
              <a:rPr lang="en-US" altLang="zh-CN" sz="1200" dirty="0" smtClean="0"/>
              <a:t>1</a:t>
            </a:r>
            <a:r>
              <a:rPr lang="zh-CN" altLang="en-US" sz="1200" dirty="0" smtClean="0"/>
              <a:t>，零件可生产</a:t>
            </a:r>
            <a:r>
              <a:rPr lang="en-US" altLang="zh-CN" sz="1200" dirty="0" smtClean="0"/>
              <a:t>=true</a:t>
            </a:r>
            <a:r>
              <a:rPr lang="zh-CN" altLang="en-US" sz="1200" dirty="0" smtClean="0"/>
              <a:t>，且存在采购成本分项，采购成本分项记入本层，其他分项记入下层</a:t>
            </a:r>
            <a:endParaRPr lang="en-US" altLang="zh-CN" sz="1200" dirty="0" smtClean="0"/>
          </a:p>
          <a:p>
            <a:pPr>
              <a:lnSpc>
                <a:spcPct val="150000"/>
              </a:lnSpc>
              <a:buClr>
                <a:srgbClr val="FF0000"/>
              </a:buClr>
              <a:buFont typeface="Wingdings" pitchFamily="2" charset="2"/>
              <a:buChar char="l"/>
            </a:pPr>
            <a:r>
              <a:rPr lang="zh-CN" altLang="en-US" sz="1200" dirty="0" smtClean="0"/>
              <a:t>综合结转，领料金额按备料成本要素归结，按表</a:t>
            </a:r>
            <a:r>
              <a:rPr lang="en-US" altLang="zh-CN" sz="1200" dirty="0" smtClean="0"/>
              <a:t>2</a:t>
            </a:r>
            <a:r>
              <a:rPr lang="zh-CN" altLang="en-US" sz="1200" dirty="0" smtClean="0"/>
              <a:t>，即间接材料</a:t>
            </a:r>
            <a:endParaRPr lang="en-US" altLang="zh-CN" sz="1200" dirty="0" smtClean="0"/>
          </a:p>
        </p:txBody>
      </p:sp>
      <p:sp>
        <p:nvSpPr>
          <p:cNvPr id="19" name="矩形 18"/>
          <p:cNvSpPr/>
          <p:nvPr/>
        </p:nvSpPr>
        <p:spPr>
          <a:xfrm>
            <a:off x="3643306" y="2786064"/>
            <a:ext cx="714380"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9" idx="2"/>
          </p:cNvCxnSpPr>
          <p:nvPr/>
        </p:nvCxnSpPr>
        <p:spPr>
          <a:xfrm rot="16200000" flipH="1">
            <a:off x="4071934" y="3000378"/>
            <a:ext cx="571504" cy="71438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00496" y="3643320"/>
            <a:ext cx="2428892" cy="891719"/>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表</a:t>
            </a:r>
            <a:r>
              <a:rPr lang="en-US" altLang="zh-CN" sz="1200" dirty="0" smtClean="0"/>
              <a:t>3</a:t>
            </a:r>
            <a:r>
              <a:rPr lang="zh-CN" altLang="en-US" sz="1200" dirty="0" smtClean="0"/>
              <a:t>，分配到的间接成本，按分配结果的成本要素和本层</a:t>
            </a:r>
            <a:r>
              <a:rPr lang="en-US" altLang="zh-CN" sz="1200" dirty="0" smtClean="0"/>
              <a:t>/</a:t>
            </a:r>
            <a:r>
              <a:rPr lang="zh-CN" altLang="en-US" sz="1200" dirty="0" smtClean="0"/>
              <a:t>下层记入</a:t>
            </a:r>
            <a:endParaRPr lang="en-US" altLang="zh-CN" sz="1200" dirty="0" smtClean="0"/>
          </a:p>
        </p:txBody>
      </p:sp>
      <p:sp>
        <p:nvSpPr>
          <p:cNvPr id="26" name="矩形 25"/>
          <p:cNvSpPr/>
          <p:nvPr/>
        </p:nvSpPr>
        <p:spPr>
          <a:xfrm>
            <a:off x="6786578" y="857238"/>
            <a:ext cx="142876" cy="142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786578" y="1142990"/>
            <a:ext cx="142876" cy="1428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786578" y="1428742"/>
            <a:ext cx="142876" cy="1428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6929454" y="785800"/>
            <a:ext cx="785818" cy="276999"/>
          </a:xfrm>
          <a:prstGeom prst="rect">
            <a:avLst/>
          </a:prstGeom>
          <a:noFill/>
        </p:spPr>
        <p:txBody>
          <a:bodyPr wrap="square" rtlCol="0">
            <a:spAutoFit/>
          </a:bodyPr>
          <a:lstStyle/>
          <a:p>
            <a:r>
              <a:rPr lang="zh-CN" altLang="en-US" sz="1200" dirty="0" smtClean="0"/>
              <a:t>半成品</a:t>
            </a:r>
            <a:endParaRPr lang="zh-CN" altLang="en-US" sz="1200" dirty="0"/>
          </a:p>
        </p:txBody>
      </p:sp>
      <p:sp>
        <p:nvSpPr>
          <p:cNvPr id="30" name="TextBox 29"/>
          <p:cNvSpPr txBox="1"/>
          <p:nvPr/>
        </p:nvSpPr>
        <p:spPr>
          <a:xfrm>
            <a:off x="6929454" y="1071552"/>
            <a:ext cx="785818" cy="276999"/>
          </a:xfrm>
          <a:prstGeom prst="rect">
            <a:avLst/>
          </a:prstGeom>
          <a:noFill/>
        </p:spPr>
        <p:txBody>
          <a:bodyPr wrap="square" rtlCol="0">
            <a:spAutoFit/>
          </a:bodyPr>
          <a:lstStyle/>
          <a:p>
            <a:r>
              <a:rPr lang="zh-CN" altLang="en-US" sz="1200" dirty="0" smtClean="0"/>
              <a:t>零件</a:t>
            </a:r>
            <a:endParaRPr lang="zh-CN" altLang="en-US" sz="1200" dirty="0"/>
          </a:p>
        </p:txBody>
      </p:sp>
      <p:sp>
        <p:nvSpPr>
          <p:cNvPr id="31" name="TextBox 30"/>
          <p:cNvSpPr txBox="1"/>
          <p:nvPr/>
        </p:nvSpPr>
        <p:spPr>
          <a:xfrm>
            <a:off x="6929454" y="1357304"/>
            <a:ext cx="1071570" cy="276999"/>
          </a:xfrm>
          <a:prstGeom prst="rect">
            <a:avLst/>
          </a:prstGeom>
          <a:noFill/>
        </p:spPr>
        <p:txBody>
          <a:bodyPr wrap="square" rtlCol="0">
            <a:spAutoFit/>
          </a:bodyPr>
          <a:lstStyle/>
          <a:p>
            <a:r>
              <a:rPr lang="zh-CN" altLang="en-US" sz="1200" dirty="0" smtClean="0"/>
              <a:t>间接成本</a:t>
            </a:r>
            <a:endParaRPr lang="zh-CN" altLang="en-US" sz="1200"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应用举例</a:t>
            </a:r>
            <a:endParaRPr lang="zh-CN" altLang="en-US" dirty="0"/>
          </a:p>
        </p:txBody>
      </p:sp>
      <p:graphicFrame>
        <p:nvGraphicFramePr>
          <p:cNvPr id="5" name="表格 4"/>
          <p:cNvGraphicFramePr>
            <a:graphicFrameLocks noGrp="1"/>
          </p:cNvGraphicFramePr>
          <p:nvPr/>
        </p:nvGraphicFramePr>
        <p:xfrm>
          <a:off x="214282" y="1643056"/>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zh-CN" altLang="en-US" dirty="0" smtClean="0"/>
                        <a:t>料品</a:t>
                      </a:r>
                      <a:endParaRPr lang="zh-CN" altLang="en-US" dirty="0"/>
                    </a:p>
                  </a:txBody>
                  <a:tcPr>
                    <a:solidFill>
                      <a:srgbClr val="FF0000"/>
                    </a:solidFill>
                  </a:tcPr>
                </a:tc>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b="1" dirty="0" smtClean="0"/>
                        <a:t>本层</a:t>
                      </a:r>
                      <a:endParaRPr lang="zh-CN" altLang="en-US" b="1" dirty="0"/>
                    </a:p>
                  </a:txBody>
                  <a:tcPr>
                    <a:solidFill>
                      <a:srgbClr val="FF0000"/>
                    </a:solidFill>
                  </a:tcPr>
                </a:tc>
                <a:tc>
                  <a:txBody>
                    <a:bodyPr/>
                    <a:lstStyle/>
                    <a:p>
                      <a:pPr algn="ctr"/>
                      <a:r>
                        <a:rPr lang="zh-CN" altLang="en-US" b="1" dirty="0" smtClean="0"/>
                        <a:t>下层</a:t>
                      </a:r>
                      <a:endParaRPr lang="zh-CN" altLang="en-US" b="1" dirty="0"/>
                    </a:p>
                  </a:txBody>
                  <a:tcPr>
                    <a:solidFill>
                      <a:srgbClr val="FF0000"/>
                    </a:solidFill>
                  </a:tcPr>
                </a:tc>
              </a:tr>
              <a:tr h="370840">
                <a:tc rowSpan="3">
                  <a:txBody>
                    <a:bodyPr/>
                    <a:lstStyle/>
                    <a:p>
                      <a:pPr algn="ctr"/>
                      <a:r>
                        <a:rPr lang="zh-CN" altLang="en-US" dirty="0" smtClean="0"/>
                        <a:t>产成品</a:t>
                      </a:r>
                      <a:endParaRPr lang="zh-CN" altLang="en-US" dirty="0"/>
                    </a:p>
                  </a:txBody>
                  <a:tcPr anchor="ctr"/>
                </a:tc>
                <a:tc>
                  <a:txBody>
                    <a:bodyPr/>
                    <a:lstStyle/>
                    <a:p>
                      <a:pPr algn="ctr"/>
                      <a:r>
                        <a:rPr lang="zh-CN" altLang="en-US" dirty="0" smtClean="0"/>
                        <a:t>直接材料</a:t>
                      </a:r>
                      <a:endParaRPr lang="zh-CN" altLang="en-US" dirty="0"/>
                    </a:p>
                  </a:txBody>
                  <a:tcPr/>
                </a:tc>
                <a:tc>
                  <a:txBody>
                    <a:bodyPr/>
                    <a:lstStyle/>
                    <a:p>
                      <a:pPr marL="0" algn="ctr" defTabSz="914400" rtl="0" eaLnBrk="1" latinLnBrk="0" hangingPunct="1"/>
                      <a:r>
                        <a:rPr lang="en-US" altLang="zh-CN" sz="1800" b="1" kern="1200" dirty="0" smtClean="0">
                          <a:solidFill>
                            <a:srgbClr val="C00000"/>
                          </a:solidFill>
                          <a:latin typeface="+mn-lt"/>
                          <a:ea typeface="+mn-ea"/>
                          <a:cs typeface="+mn-cs"/>
                        </a:rPr>
                        <a:t>2C</a:t>
                      </a:r>
                      <a:endParaRPr lang="zh-CN" altLang="en-US" sz="1800" b="1" kern="1200" dirty="0">
                        <a:solidFill>
                          <a:srgbClr val="C0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kern="1200" dirty="0" smtClean="0">
                          <a:solidFill>
                            <a:srgbClr val="C00000"/>
                          </a:solidFill>
                          <a:latin typeface="+mn-lt"/>
                          <a:ea typeface="+mn-ea"/>
                          <a:cs typeface="+mn-cs"/>
                        </a:rPr>
                        <a:t>2A</a:t>
                      </a:r>
                      <a:r>
                        <a:rPr lang="en-US" altLang="zh-CN" b="1" dirty="0" smtClean="0">
                          <a:solidFill>
                            <a:schemeClr val="accent1"/>
                          </a:solidFill>
                        </a:rPr>
                        <a:t>+2D+2E</a:t>
                      </a:r>
                      <a:endParaRPr lang="zh-CN" altLang="en-US" b="1" dirty="0" smtClean="0">
                        <a:solidFill>
                          <a:schemeClr val="accent1"/>
                        </a:solidFill>
                      </a:endParaRPr>
                    </a:p>
                  </a:txBody>
                  <a:tcPr/>
                </a:tc>
              </a:tr>
              <a:tr h="370840">
                <a:tc vMerge="1">
                  <a:txBody>
                    <a:bodyPr/>
                    <a:lstStyle/>
                    <a:p>
                      <a:pPr algn="ctr"/>
                      <a:endParaRPr lang="zh-CN" altLang="en-US" dirty="0"/>
                    </a:p>
                  </a:txBody>
                  <a:tcPr/>
                </a:tc>
                <a:tc>
                  <a:txBody>
                    <a:bodyPr/>
                    <a:lstStyle/>
                    <a:p>
                      <a:pPr algn="ctr"/>
                      <a:r>
                        <a:rPr lang="zh-CN" altLang="en-US" dirty="0" smtClean="0"/>
                        <a:t>间接材料</a:t>
                      </a:r>
                      <a:endParaRPr lang="zh-CN" altLang="en-US" dirty="0"/>
                    </a:p>
                  </a:txBody>
                  <a:tcPr/>
                </a:tc>
                <a:tc>
                  <a:txBody>
                    <a:bodyPr/>
                    <a:lstStyle/>
                    <a:p>
                      <a:pPr algn="ctr"/>
                      <a:r>
                        <a:rPr lang="en-US" altLang="zh-CN" b="1" dirty="0" smtClean="0">
                          <a:solidFill>
                            <a:schemeClr val="tx1"/>
                          </a:solidFill>
                        </a:rPr>
                        <a:t>0</a:t>
                      </a:r>
                      <a:endParaRPr lang="zh-CN" altLang="en-US" b="1" dirty="0">
                        <a:solidFill>
                          <a:schemeClr val="tx1"/>
                        </a:solidFill>
                      </a:endParaRPr>
                    </a:p>
                  </a:txBody>
                  <a:tcPr/>
                </a:tc>
                <a:tc>
                  <a:txBody>
                    <a:bodyPr/>
                    <a:lstStyle/>
                    <a:p>
                      <a:pPr algn="ctr"/>
                      <a:r>
                        <a:rPr lang="en-US" altLang="zh-CN" b="1" dirty="0" smtClean="0">
                          <a:solidFill>
                            <a:schemeClr val="tx1"/>
                          </a:solidFill>
                        </a:rPr>
                        <a:t>0</a:t>
                      </a:r>
                      <a:endParaRPr lang="zh-CN" altLang="en-US" b="1" dirty="0">
                        <a:solidFill>
                          <a:schemeClr val="tx1"/>
                        </a:solidFill>
                      </a:endParaRPr>
                    </a:p>
                  </a:txBody>
                  <a:tcPr/>
                </a:tc>
              </a:tr>
              <a:tr h="370840">
                <a:tc vMerge="1">
                  <a:txBody>
                    <a:bodyPr/>
                    <a:lstStyle/>
                    <a:p>
                      <a:pPr algn="ctr"/>
                      <a:endParaRPr lang="zh-CN" altLang="en-US" dirty="0"/>
                    </a:p>
                  </a:txBody>
                  <a:tcPr/>
                </a:tc>
                <a:tc>
                  <a:txBody>
                    <a:bodyPr/>
                    <a:lstStyle/>
                    <a:p>
                      <a:pPr algn="ctr"/>
                      <a:r>
                        <a:rPr lang="zh-CN" altLang="en-US" dirty="0" smtClean="0"/>
                        <a:t>直接人工</a:t>
                      </a:r>
                      <a:endParaRPr lang="zh-CN" altLang="en-US" dirty="0"/>
                    </a:p>
                  </a:txBody>
                  <a:tcPr/>
                </a:tc>
                <a:tc>
                  <a:txBody>
                    <a:bodyPr/>
                    <a:lstStyle/>
                    <a:p>
                      <a:pPr algn="ctr"/>
                      <a:r>
                        <a:rPr lang="en-US" altLang="zh-CN" b="1" dirty="0" smtClean="0">
                          <a:solidFill>
                            <a:srgbClr val="7030A0"/>
                          </a:solidFill>
                        </a:rPr>
                        <a:t>F</a:t>
                      </a:r>
                      <a:endParaRPr lang="zh-CN" altLang="en-US" b="1" dirty="0">
                        <a:solidFill>
                          <a:schemeClr val="accent1"/>
                        </a:solidFill>
                      </a:endParaRPr>
                    </a:p>
                  </a:txBody>
                  <a:tcPr/>
                </a:tc>
                <a:tc>
                  <a:txBody>
                    <a:bodyPr/>
                    <a:lstStyle/>
                    <a:p>
                      <a:pPr algn="ctr"/>
                      <a:r>
                        <a:rPr lang="en-US" altLang="zh-CN" b="1" dirty="0" smtClean="0">
                          <a:solidFill>
                            <a:srgbClr val="C00000"/>
                          </a:solidFill>
                        </a:rPr>
                        <a:t>2B</a:t>
                      </a:r>
                      <a:r>
                        <a:rPr lang="en-US" altLang="zh-CN" b="1" dirty="0" smtClean="0">
                          <a:solidFill>
                            <a:schemeClr val="accent1"/>
                          </a:solidFill>
                        </a:rPr>
                        <a:t>+G+H</a:t>
                      </a:r>
                      <a:endParaRPr lang="zh-CN" altLang="en-US" b="1" dirty="0">
                        <a:solidFill>
                          <a:schemeClr val="accent1"/>
                        </a:solidFill>
                      </a:endParaRPr>
                    </a:p>
                  </a:txBody>
                  <a:tcPr/>
                </a:tc>
              </a:tr>
            </a:tbl>
          </a:graphicData>
        </a:graphic>
      </p:graphicFrame>
      <p:sp>
        <p:nvSpPr>
          <p:cNvPr id="6" name="TextBox 5"/>
          <p:cNvSpPr txBox="1"/>
          <p:nvPr/>
        </p:nvSpPr>
        <p:spPr>
          <a:xfrm>
            <a:off x="357158" y="714362"/>
            <a:ext cx="1428760" cy="369332"/>
          </a:xfrm>
          <a:prstGeom prst="rect">
            <a:avLst/>
          </a:prstGeom>
          <a:noFill/>
        </p:spPr>
        <p:txBody>
          <a:bodyPr wrap="square" rtlCol="0">
            <a:spAutoFit/>
          </a:bodyPr>
          <a:lstStyle/>
          <a:p>
            <a:r>
              <a:rPr lang="zh-CN" altLang="en-US" b="1" dirty="0" smtClean="0"/>
              <a:t>分项结转</a:t>
            </a:r>
          </a:p>
        </p:txBody>
      </p:sp>
      <p:sp>
        <p:nvSpPr>
          <p:cNvPr id="7" name="TextBox 6"/>
          <p:cNvSpPr txBox="1"/>
          <p:nvPr/>
        </p:nvSpPr>
        <p:spPr>
          <a:xfrm>
            <a:off x="2357422" y="1214428"/>
            <a:ext cx="2286016" cy="369332"/>
          </a:xfrm>
          <a:prstGeom prst="rect">
            <a:avLst/>
          </a:prstGeom>
          <a:noFill/>
        </p:spPr>
        <p:txBody>
          <a:bodyPr wrap="square" rtlCol="0">
            <a:spAutoFit/>
          </a:bodyPr>
          <a:lstStyle/>
          <a:p>
            <a:r>
              <a:rPr lang="zh-CN" altLang="en-US" dirty="0" smtClean="0"/>
              <a:t>表</a:t>
            </a:r>
            <a:r>
              <a:rPr lang="en-US" altLang="zh-CN" dirty="0" smtClean="0"/>
              <a:t>8 </a:t>
            </a:r>
            <a:r>
              <a:rPr lang="zh-CN" altLang="en-US" dirty="0" smtClean="0"/>
              <a:t>产成品生产成本</a:t>
            </a:r>
          </a:p>
        </p:txBody>
      </p:sp>
      <p:sp>
        <p:nvSpPr>
          <p:cNvPr id="9" name="矩形 8"/>
          <p:cNvSpPr/>
          <p:nvPr/>
        </p:nvSpPr>
        <p:spPr>
          <a:xfrm>
            <a:off x="5429256" y="2071684"/>
            <a:ext cx="714380"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00694" y="2786064"/>
            <a:ext cx="50006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6143636" y="2214560"/>
            <a:ext cx="642942" cy="50006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000760" y="2857502"/>
            <a:ext cx="785818" cy="7143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86578" y="2000246"/>
            <a:ext cx="2071702" cy="2585323"/>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半成品可生产</a:t>
            </a:r>
            <a:r>
              <a:rPr lang="en-US" altLang="zh-CN" sz="1200" dirty="0" smtClean="0"/>
              <a:t>=true</a:t>
            </a:r>
            <a:r>
              <a:rPr lang="zh-CN" altLang="en-US" sz="1200" dirty="0" smtClean="0"/>
              <a:t>，存货分项无采购成本分项，所以其领料金额归结至下层</a:t>
            </a:r>
            <a:endParaRPr lang="en-US" altLang="zh-CN" sz="1200" dirty="0" smtClean="0"/>
          </a:p>
          <a:p>
            <a:pPr>
              <a:lnSpc>
                <a:spcPct val="150000"/>
              </a:lnSpc>
              <a:buClr>
                <a:srgbClr val="FF0000"/>
              </a:buClr>
              <a:buFont typeface="Wingdings" pitchFamily="2" charset="2"/>
              <a:buChar char="l"/>
            </a:pPr>
            <a:r>
              <a:rPr lang="zh-CN" altLang="en-US" sz="1200" dirty="0" smtClean="0"/>
              <a:t>分项结转，领料金额按发出分项结转至对应要素类型的第一个明细要素</a:t>
            </a:r>
            <a:endParaRPr lang="en-US" altLang="zh-CN" sz="1200" dirty="0" smtClean="0"/>
          </a:p>
          <a:p>
            <a:pPr>
              <a:lnSpc>
                <a:spcPct val="150000"/>
              </a:lnSpc>
              <a:buClr>
                <a:srgbClr val="FF0000"/>
              </a:buClr>
              <a:buFont typeface="Wingdings" pitchFamily="2" charset="2"/>
              <a:buChar char="l"/>
            </a:pPr>
            <a:r>
              <a:rPr lang="zh-CN" altLang="en-US" sz="1200" dirty="0" smtClean="0"/>
              <a:t>直接材料为材料费用的第一个明细要素；直接人工为人工费用的第一个明细要素</a:t>
            </a:r>
            <a:endParaRPr lang="zh-CN" altLang="en-US" sz="1200" dirty="0"/>
          </a:p>
        </p:txBody>
      </p:sp>
      <p:sp>
        <p:nvSpPr>
          <p:cNvPr id="16" name="矩形 15"/>
          <p:cNvSpPr/>
          <p:nvPr/>
        </p:nvSpPr>
        <p:spPr>
          <a:xfrm>
            <a:off x="3714744" y="2071684"/>
            <a:ext cx="1643074"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a:stCxn id="16" idx="1"/>
          </p:cNvCxnSpPr>
          <p:nvPr/>
        </p:nvCxnSpPr>
        <p:spPr>
          <a:xfrm rot="10800000" flipV="1">
            <a:off x="785786" y="2214560"/>
            <a:ext cx="2928958" cy="107157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2844" y="3214692"/>
            <a:ext cx="2928958" cy="1754326"/>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表</a:t>
            </a:r>
            <a:r>
              <a:rPr lang="en-US" altLang="zh-CN" sz="1200" dirty="0" smtClean="0"/>
              <a:t>1</a:t>
            </a:r>
            <a:r>
              <a:rPr lang="zh-CN" altLang="en-US" sz="1200" dirty="0" smtClean="0"/>
              <a:t>，零件可生产</a:t>
            </a:r>
            <a:r>
              <a:rPr lang="en-US" altLang="zh-CN" sz="1200" dirty="0" smtClean="0"/>
              <a:t>=true</a:t>
            </a:r>
            <a:r>
              <a:rPr lang="zh-CN" altLang="en-US" sz="1200" dirty="0" smtClean="0"/>
              <a:t>，分项结转，领料金额按分项对应要素类型的第一个明细要素归结</a:t>
            </a:r>
            <a:endParaRPr lang="en-US" altLang="zh-CN" sz="1200" dirty="0" smtClean="0"/>
          </a:p>
          <a:p>
            <a:pPr>
              <a:lnSpc>
                <a:spcPct val="150000"/>
              </a:lnSpc>
              <a:buClr>
                <a:srgbClr val="FF0000"/>
              </a:buClr>
              <a:buFont typeface="Wingdings" pitchFamily="2" charset="2"/>
              <a:buChar char="l"/>
            </a:pPr>
            <a:r>
              <a:rPr lang="zh-CN" altLang="en-US" sz="1200" dirty="0" smtClean="0"/>
              <a:t>存在材料和采购成本分项，两个分项的金额都是记入材料费用的要素，但是采购成本分项记入本层，材料分项记入下层</a:t>
            </a:r>
            <a:endParaRPr lang="en-US" altLang="zh-CN" sz="1200" dirty="0" smtClean="0"/>
          </a:p>
        </p:txBody>
      </p:sp>
      <p:sp>
        <p:nvSpPr>
          <p:cNvPr id="20" name="矩形 19"/>
          <p:cNvSpPr/>
          <p:nvPr/>
        </p:nvSpPr>
        <p:spPr>
          <a:xfrm>
            <a:off x="5072066" y="2786064"/>
            <a:ext cx="357190"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rot="5400000">
            <a:off x="4822033" y="3250411"/>
            <a:ext cx="571504" cy="21431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00496" y="3643320"/>
            <a:ext cx="2428892" cy="1168718"/>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零件的发出人工费分项记入第一个人工费用的明细要素（为什么记入下层，可以知道原理了吗？）</a:t>
            </a:r>
            <a:endParaRPr lang="en-US" altLang="zh-CN" sz="1200" dirty="0" smtClean="0"/>
          </a:p>
        </p:txBody>
      </p:sp>
      <p:sp>
        <p:nvSpPr>
          <p:cNvPr id="24" name="矩形 23"/>
          <p:cNvSpPr/>
          <p:nvPr/>
        </p:nvSpPr>
        <p:spPr>
          <a:xfrm>
            <a:off x="6786578" y="857238"/>
            <a:ext cx="142876" cy="142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786578" y="1142990"/>
            <a:ext cx="142876" cy="1428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786578" y="1428742"/>
            <a:ext cx="142876" cy="1428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929454" y="785800"/>
            <a:ext cx="785818" cy="276999"/>
          </a:xfrm>
          <a:prstGeom prst="rect">
            <a:avLst/>
          </a:prstGeom>
          <a:noFill/>
        </p:spPr>
        <p:txBody>
          <a:bodyPr wrap="square" rtlCol="0">
            <a:spAutoFit/>
          </a:bodyPr>
          <a:lstStyle/>
          <a:p>
            <a:r>
              <a:rPr lang="zh-CN" altLang="en-US" sz="1200" dirty="0" smtClean="0"/>
              <a:t>半成品</a:t>
            </a:r>
            <a:endParaRPr lang="zh-CN" altLang="en-US" sz="1200" dirty="0"/>
          </a:p>
        </p:txBody>
      </p:sp>
      <p:sp>
        <p:nvSpPr>
          <p:cNvPr id="28" name="TextBox 27"/>
          <p:cNvSpPr txBox="1"/>
          <p:nvPr/>
        </p:nvSpPr>
        <p:spPr>
          <a:xfrm>
            <a:off x="6929454" y="1071552"/>
            <a:ext cx="785818" cy="276999"/>
          </a:xfrm>
          <a:prstGeom prst="rect">
            <a:avLst/>
          </a:prstGeom>
          <a:noFill/>
        </p:spPr>
        <p:txBody>
          <a:bodyPr wrap="square" rtlCol="0">
            <a:spAutoFit/>
          </a:bodyPr>
          <a:lstStyle/>
          <a:p>
            <a:r>
              <a:rPr lang="zh-CN" altLang="en-US" sz="1200" dirty="0" smtClean="0"/>
              <a:t>零件</a:t>
            </a:r>
            <a:endParaRPr lang="zh-CN" altLang="en-US" sz="1200" dirty="0"/>
          </a:p>
        </p:txBody>
      </p:sp>
      <p:sp>
        <p:nvSpPr>
          <p:cNvPr id="29" name="TextBox 28"/>
          <p:cNvSpPr txBox="1"/>
          <p:nvPr/>
        </p:nvSpPr>
        <p:spPr>
          <a:xfrm>
            <a:off x="6929454" y="1357304"/>
            <a:ext cx="1071570" cy="276999"/>
          </a:xfrm>
          <a:prstGeom prst="rect">
            <a:avLst/>
          </a:prstGeom>
          <a:noFill/>
        </p:spPr>
        <p:txBody>
          <a:bodyPr wrap="square" rtlCol="0">
            <a:spAutoFit/>
          </a:bodyPr>
          <a:lstStyle/>
          <a:p>
            <a:r>
              <a:rPr lang="zh-CN" altLang="en-US" sz="1200" dirty="0" smtClean="0"/>
              <a:t>间接成本</a:t>
            </a:r>
            <a:endParaRPr lang="zh-CN" altLang="en-US" sz="1200"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应用举例</a:t>
            </a:r>
            <a:endParaRPr lang="zh-CN" altLang="en-US" dirty="0"/>
          </a:p>
        </p:txBody>
      </p:sp>
      <p:graphicFrame>
        <p:nvGraphicFramePr>
          <p:cNvPr id="5" name="表格 4"/>
          <p:cNvGraphicFramePr>
            <a:graphicFrameLocks noGrp="1"/>
          </p:cNvGraphicFramePr>
          <p:nvPr/>
        </p:nvGraphicFramePr>
        <p:xfrm>
          <a:off x="214282" y="1643056"/>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zh-CN" altLang="en-US" dirty="0" smtClean="0"/>
                        <a:t>料品</a:t>
                      </a:r>
                      <a:endParaRPr lang="zh-CN" altLang="en-US" dirty="0"/>
                    </a:p>
                  </a:txBody>
                  <a:tcPr>
                    <a:solidFill>
                      <a:srgbClr val="FF0000"/>
                    </a:solidFill>
                  </a:tcPr>
                </a:tc>
                <a:tc>
                  <a:txBody>
                    <a:bodyPr/>
                    <a:lstStyle/>
                    <a:p>
                      <a:pPr algn="ctr"/>
                      <a:r>
                        <a:rPr lang="zh-CN" altLang="en-US" dirty="0" smtClean="0"/>
                        <a:t>成本要素</a:t>
                      </a:r>
                      <a:endParaRPr lang="zh-CN" altLang="en-US" dirty="0"/>
                    </a:p>
                  </a:txBody>
                  <a:tcPr>
                    <a:solidFill>
                      <a:srgbClr val="FF0000"/>
                    </a:solidFill>
                  </a:tcPr>
                </a:tc>
                <a:tc>
                  <a:txBody>
                    <a:bodyPr/>
                    <a:lstStyle/>
                    <a:p>
                      <a:pPr algn="ctr"/>
                      <a:r>
                        <a:rPr lang="zh-CN" altLang="en-US" b="1" dirty="0" smtClean="0"/>
                        <a:t>本层</a:t>
                      </a:r>
                      <a:endParaRPr lang="zh-CN" altLang="en-US" b="1" dirty="0"/>
                    </a:p>
                  </a:txBody>
                  <a:tcPr>
                    <a:solidFill>
                      <a:srgbClr val="FF0000"/>
                    </a:solidFill>
                  </a:tcPr>
                </a:tc>
                <a:tc>
                  <a:txBody>
                    <a:bodyPr/>
                    <a:lstStyle/>
                    <a:p>
                      <a:pPr algn="ctr"/>
                      <a:r>
                        <a:rPr lang="zh-CN" altLang="en-US" b="1" dirty="0" smtClean="0"/>
                        <a:t>下层</a:t>
                      </a:r>
                      <a:endParaRPr lang="zh-CN" altLang="en-US" b="1" dirty="0"/>
                    </a:p>
                  </a:txBody>
                  <a:tcPr>
                    <a:solidFill>
                      <a:srgbClr val="FF0000"/>
                    </a:solidFill>
                  </a:tcPr>
                </a:tc>
              </a:tr>
              <a:tr h="370840">
                <a:tc rowSpan="4">
                  <a:txBody>
                    <a:bodyPr/>
                    <a:lstStyle/>
                    <a:p>
                      <a:pPr algn="ctr"/>
                      <a:r>
                        <a:rPr lang="zh-CN" altLang="en-US" dirty="0" smtClean="0"/>
                        <a:t>产成品</a:t>
                      </a:r>
                      <a:endParaRPr lang="zh-CN" altLang="en-US" dirty="0"/>
                    </a:p>
                  </a:txBody>
                  <a:tcPr anchor="ctr"/>
                </a:tc>
                <a:tc>
                  <a:txBody>
                    <a:bodyPr/>
                    <a:lstStyle/>
                    <a:p>
                      <a:pPr algn="ctr"/>
                      <a:r>
                        <a:rPr lang="zh-CN" altLang="en-US" dirty="0" smtClean="0"/>
                        <a:t>直接材料</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C00000"/>
                          </a:solidFill>
                        </a:rPr>
                        <a:t>2C</a:t>
                      </a:r>
                      <a:endParaRPr lang="zh-CN" altLang="en-US" b="1" dirty="0" smtClean="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C00000"/>
                          </a:solidFill>
                        </a:rPr>
                        <a:t>2A</a:t>
                      </a:r>
                      <a:r>
                        <a:rPr lang="en-US" altLang="zh-CN" b="1" dirty="0" smtClean="0">
                          <a:solidFill>
                            <a:schemeClr val="accent1"/>
                          </a:solidFill>
                        </a:rPr>
                        <a:t>+1.4D+1.4E</a:t>
                      </a:r>
                      <a:endParaRPr lang="zh-CN" altLang="en-US" b="1" dirty="0" smtClean="0">
                        <a:solidFill>
                          <a:schemeClr val="accent1"/>
                        </a:solidFill>
                      </a:endParaRPr>
                    </a:p>
                  </a:txBody>
                  <a:tcPr/>
                </a:tc>
              </a:tr>
              <a:tr h="370840">
                <a:tc vMerge="1">
                  <a:txBody>
                    <a:bodyPr/>
                    <a:lstStyle/>
                    <a:p>
                      <a:pPr algn="ctr"/>
                      <a:endParaRPr lang="zh-CN" altLang="en-US" dirty="0"/>
                    </a:p>
                  </a:txBody>
                  <a:tcPr/>
                </a:tc>
                <a:tc>
                  <a:txBody>
                    <a:bodyPr/>
                    <a:lstStyle/>
                    <a:p>
                      <a:pPr algn="ctr"/>
                      <a:r>
                        <a:rPr lang="zh-CN" altLang="en-US" dirty="0" smtClean="0"/>
                        <a:t>间接材料</a:t>
                      </a:r>
                      <a:endParaRPr lang="zh-CN" altLang="en-US" dirty="0"/>
                    </a:p>
                  </a:txBody>
                  <a:tcPr/>
                </a:tc>
                <a:tc>
                  <a:txBody>
                    <a:bodyPr/>
                    <a:lstStyle/>
                    <a:p>
                      <a:pPr algn="ctr"/>
                      <a:endParaRPr lang="zh-CN" altLang="en-US" b="1" dirty="0">
                        <a:solidFill>
                          <a:srgbClr val="C00000"/>
                        </a:solidFill>
                      </a:endParaRPr>
                    </a:p>
                  </a:txBody>
                  <a:tcPr/>
                </a:tc>
                <a:tc>
                  <a:txBody>
                    <a:bodyPr/>
                    <a:lstStyle/>
                    <a:p>
                      <a:pPr algn="ctr"/>
                      <a:r>
                        <a:rPr lang="en-US" altLang="zh-CN" b="1" dirty="0" smtClean="0">
                          <a:solidFill>
                            <a:schemeClr val="accent1"/>
                          </a:solidFill>
                        </a:rPr>
                        <a:t>0.6D+0.6E</a:t>
                      </a:r>
                      <a:endParaRPr lang="zh-CN" altLang="en-US" b="1" dirty="0">
                        <a:solidFill>
                          <a:schemeClr val="accent1"/>
                        </a:solidFill>
                      </a:endParaRPr>
                    </a:p>
                  </a:txBody>
                  <a:tcPr/>
                </a:tc>
              </a:tr>
              <a:tr h="370840">
                <a:tc vMerge="1">
                  <a:txBody>
                    <a:bodyPr/>
                    <a:lstStyle/>
                    <a:p>
                      <a:pPr algn="ctr"/>
                      <a:endParaRPr lang="zh-CN" altLang="en-US" dirty="0"/>
                    </a:p>
                  </a:txBody>
                  <a:tcPr/>
                </a:tc>
                <a:tc>
                  <a:txBody>
                    <a:bodyPr/>
                    <a:lstStyle/>
                    <a:p>
                      <a:pPr algn="ctr"/>
                      <a:r>
                        <a:rPr lang="zh-CN" altLang="en-US" dirty="0" smtClean="0"/>
                        <a:t>直接人工</a:t>
                      </a:r>
                      <a:endParaRPr lang="zh-CN" altLang="en-US" dirty="0"/>
                    </a:p>
                  </a:txBody>
                  <a:tcPr/>
                </a:tc>
                <a:tc>
                  <a:txBody>
                    <a:bodyPr/>
                    <a:lstStyle/>
                    <a:p>
                      <a:pPr algn="ctr"/>
                      <a:r>
                        <a:rPr lang="en-US" altLang="zh-CN" b="1" dirty="0" smtClean="0">
                          <a:solidFill>
                            <a:srgbClr val="7030A0"/>
                          </a:solidFill>
                        </a:rPr>
                        <a:t>F</a:t>
                      </a:r>
                      <a:endParaRPr lang="zh-CN" altLang="en-US" b="1" dirty="0">
                        <a:solidFill>
                          <a:srgbClr val="7030A0"/>
                        </a:solidFill>
                      </a:endParaRPr>
                    </a:p>
                  </a:txBody>
                  <a:tcPr/>
                </a:tc>
                <a:tc>
                  <a:txBody>
                    <a:bodyPr/>
                    <a:lstStyle/>
                    <a:p>
                      <a:pPr algn="ctr"/>
                      <a:r>
                        <a:rPr lang="en-US" altLang="zh-CN" b="1" dirty="0" smtClean="0">
                          <a:solidFill>
                            <a:srgbClr val="C00000"/>
                          </a:solidFill>
                        </a:rPr>
                        <a:t>2B</a:t>
                      </a:r>
                      <a:endParaRPr lang="zh-CN" altLang="en-US" b="1" dirty="0">
                        <a:solidFill>
                          <a:srgbClr val="C00000"/>
                        </a:solidFill>
                      </a:endParaRPr>
                    </a:p>
                  </a:txBody>
                  <a:tcPr/>
                </a:tc>
              </a:tr>
              <a:tr h="370840">
                <a:tc vMerge="1">
                  <a:txBody>
                    <a:bodyPr/>
                    <a:lstStyle/>
                    <a:p>
                      <a:pPr algn="ctr"/>
                      <a:endParaRPr lang="zh-CN" altLang="en-US" dirty="0"/>
                    </a:p>
                  </a:txBody>
                  <a:tcPr/>
                </a:tc>
                <a:tc>
                  <a:txBody>
                    <a:bodyPr/>
                    <a:lstStyle/>
                    <a:p>
                      <a:pPr algn="ctr"/>
                      <a:r>
                        <a:rPr lang="zh-CN" altLang="en-US" dirty="0" smtClean="0"/>
                        <a:t>间接人工</a:t>
                      </a:r>
                      <a:endParaRPr lang="zh-CN" altLang="en-US" dirty="0"/>
                    </a:p>
                  </a:txBody>
                  <a:tcPr/>
                </a:tc>
                <a:tc>
                  <a:txBody>
                    <a:bodyPr/>
                    <a:lstStyle/>
                    <a:p>
                      <a:pPr algn="ctr"/>
                      <a:endParaRPr lang="zh-CN" altLang="en-US" b="1" dirty="0"/>
                    </a:p>
                  </a:txBody>
                  <a:tcPr/>
                </a:tc>
                <a:tc>
                  <a:txBody>
                    <a:bodyPr/>
                    <a:lstStyle/>
                    <a:p>
                      <a:pPr algn="ctr"/>
                      <a:r>
                        <a:rPr lang="en-US" altLang="zh-CN" b="1" dirty="0" smtClean="0">
                          <a:solidFill>
                            <a:schemeClr val="accent1"/>
                          </a:solidFill>
                        </a:rPr>
                        <a:t>G+H</a:t>
                      </a:r>
                      <a:endParaRPr lang="zh-CN" altLang="en-US" b="1" dirty="0">
                        <a:solidFill>
                          <a:schemeClr val="accent1"/>
                        </a:solidFill>
                      </a:endParaRPr>
                    </a:p>
                  </a:txBody>
                  <a:tcPr/>
                </a:tc>
              </a:tr>
            </a:tbl>
          </a:graphicData>
        </a:graphic>
      </p:graphicFrame>
      <p:sp>
        <p:nvSpPr>
          <p:cNvPr id="6" name="TextBox 5"/>
          <p:cNvSpPr txBox="1"/>
          <p:nvPr/>
        </p:nvSpPr>
        <p:spPr>
          <a:xfrm>
            <a:off x="357158" y="714362"/>
            <a:ext cx="4286280" cy="369332"/>
          </a:xfrm>
          <a:prstGeom prst="rect">
            <a:avLst/>
          </a:prstGeom>
          <a:noFill/>
        </p:spPr>
        <p:txBody>
          <a:bodyPr wrap="square" rtlCol="0">
            <a:spAutoFit/>
          </a:bodyPr>
          <a:lstStyle/>
          <a:p>
            <a:r>
              <a:rPr lang="zh-CN" altLang="en-US" b="1" dirty="0" smtClean="0"/>
              <a:t>分项结转至明细</a:t>
            </a:r>
          </a:p>
        </p:txBody>
      </p:sp>
      <p:sp>
        <p:nvSpPr>
          <p:cNvPr id="7" name="TextBox 6"/>
          <p:cNvSpPr txBox="1"/>
          <p:nvPr/>
        </p:nvSpPr>
        <p:spPr>
          <a:xfrm>
            <a:off x="2357422" y="1214428"/>
            <a:ext cx="2286016" cy="369332"/>
          </a:xfrm>
          <a:prstGeom prst="rect">
            <a:avLst/>
          </a:prstGeom>
          <a:noFill/>
        </p:spPr>
        <p:txBody>
          <a:bodyPr wrap="square" rtlCol="0">
            <a:spAutoFit/>
          </a:bodyPr>
          <a:lstStyle/>
          <a:p>
            <a:r>
              <a:rPr lang="zh-CN" altLang="en-US" dirty="0" smtClean="0"/>
              <a:t>表</a:t>
            </a:r>
            <a:r>
              <a:rPr lang="en-US" altLang="zh-CN" dirty="0" smtClean="0"/>
              <a:t>9 </a:t>
            </a:r>
            <a:r>
              <a:rPr lang="zh-CN" altLang="en-US" dirty="0" smtClean="0"/>
              <a:t>产成品生产成本</a:t>
            </a:r>
          </a:p>
        </p:txBody>
      </p:sp>
      <p:sp>
        <p:nvSpPr>
          <p:cNvPr id="8" name="矩形 7"/>
          <p:cNvSpPr/>
          <p:nvPr/>
        </p:nvSpPr>
        <p:spPr>
          <a:xfrm>
            <a:off x="6786578" y="1428742"/>
            <a:ext cx="142876" cy="14287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929454" y="785800"/>
            <a:ext cx="785818" cy="276999"/>
          </a:xfrm>
          <a:prstGeom prst="rect">
            <a:avLst/>
          </a:prstGeom>
          <a:noFill/>
        </p:spPr>
        <p:txBody>
          <a:bodyPr wrap="square" rtlCol="0">
            <a:spAutoFit/>
          </a:bodyPr>
          <a:lstStyle/>
          <a:p>
            <a:r>
              <a:rPr lang="zh-CN" altLang="en-US" sz="1200" dirty="0" smtClean="0"/>
              <a:t>半成品</a:t>
            </a:r>
            <a:endParaRPr lang="zh-CN" altLang="en-US" sz="1200" dirty="0"/>
          </a:p>
        </p:txBody>
      </p:sp>
      <p:sp>
        <p:nvSpPr>
          <p:cNvPr id="10" name="TextBox 9"/>
          <p:cNvSpPr txBox="1"/>
          <p:nvPr/>
        </p:nvSpPr>
        <p:spPr>
          <a:xfrm>
            <a:off x="6929454" y="1071552"/>
            <a:ext cx="785818" cy="276999"/>
          </a:xfrm>
          <a:prstGeom prst="rect">
            <a:avLst/>
          </a:prstGeom>
          <a:noFill/>
        </p:spPr>
        <p:txBody>
          <a:bodyPr wrap="square" rtlCol="0">
            <a:spAutoFit/>
          </a:bodyPr>
          <a:lstStyle/>
          <a:p>
            <a:r>
              <a:rPr lang="zh-CN" altLang="en-US" sz="1200" dirty="0" smtClean="0"/>
              <a:t>零件</a:t>
            </a:r>
            <a:endParaRPr lang="zh-CN" altLang="en-US" sz="1200" dirty="0"/>
          </a:p>
        </p:txBody>
      </p:sp>
      <p:sp>
        <p:nvSpPr>
          <p:cNvPr id="11" name="TextBox 10"/>
          <p:cNvSpPr txBox="1"/>
          <p:nvPr/>
        </p:nvSpPr>
        <p:spPr>
          <a:xfrm>
            <a:off x="6929454" y="1357304"/>
            <a:ext cx="1071570" cy="276999"/>
          </a:xfrm>
          <a:prstGeom prst="rect">
            <a:avLst/>
          </a:prstGeom>
          <a:noFill/>
        </p:spPr>
        <p:txBody>
          <a:bodyPr wrap="square" rtlCol="0">
            <a:spAutoFit/>
          </a:bodyPr>
          <a:lstStyle/>
          <a:p>
            <a:r>
              <a:rPr lang="zh-CN" altLang="en-US" sz="1200" dirty="0" smtClean="0"/>
              <a:t>间接成本</a:t>
            </a:r>
            <a:endParaRPr lang="zh-CN" altLang="en-US" sz="1200" dirty="0"/>
          </a:p>
        </p:txBody>
      </p:sp>
      <p:sp>
        <p:nvSpPr>
          <p:cNvPr id="12" name="矩形 11"/>
          <p:cNvSpPr/>
          <p:nvPr/>
        </p:nvSpPr>
        <p:spPr>
          <a:xfrm>
            <a:off x="6786578" y="857238"/>
            <a:ext cx="142876" cy="1428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786578" y="1142990"/>
            <a:ext cx="142876" cy="1428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214942" y="2071684"/>
            <a:ext cx="1000132"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072066" y="2428874"/>
            <a:ext cx="1000132"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214942" y="3143254"/>
            <a:ext cx="714380"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6215074" y="2143122"/>
            <a:ext cx="428628" cy="14287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6072198" y="2500312"/>
            <a:ext cx="571504" cy="7143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6578" y="1714494"/>
            <a:ext cx="2071702" cy="2031325"/>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半成品发出分项的材料费是本层</a:t>
            </a:r>
            <a:r>
              <a:rPr lang="en-US" altLang="zh-CN" sz="1200" dirty="0" smtClean="0"/>
              <a:t>2D+2E</a:t>
            </a:r>
            <a:r>
              <a:rPr lang="zh-CN" altLang="en-US" sz="1200" dirty="0" smtClean="0"/>
              <a:t>，按表</a:t>
            </a:r>
            <a:r>
              <a:rPr lang="en-US" altLang="zh-CN" sz="1200" dirty="0" smtClean="0"/>
              <a:t>4</a:t>
            </a:r>
            <a:r>
              <a:rPr lang="zh-CN" altLang="en-US" sz="1200" dirty="0" smtClean="0"/>
              <a:t>成本要素还原明细档案，本层比例</a:t>
            </a:r>
            <a:r>
              <a:rPr lang="en-US" altLang="zh-CN" sz="1200" dirty="0" smtClean="0"/>
              <a:t>0.7/0.3</a:t>
            </a:r>
            <a:r>
              <a:rPr lang="zh-CN" altLang="en-US" sz="1200" dirty="0" smtClean="0"/>
              <a:t>还原至直接材料和间接材料</a:t>
            </a:r>
            <a:endParaRPr lang="en-US" altLang="zh-CN" sz="1200" dirty="0" smtClean="0"/>
          </a:p>
          <a:p>
            <a:pPr>
              <a:lnSpc>
                <a:spcPct val="150000"/>
              </a:lnSpc>
              <a:buClr>
                <a:srgbClr val="FF0000"/>
              </a:buClr>
              <a:buFont typeface="Wingdings" pitchFamily="2" charset="2"/>
              <a:buChar char="l"/>
            </a:pPr>
            <a:r>
              <a:rPr lang="zh-CN" altLang="en-US" sz="1200" dirty="0" smtClean="0"/>
              <a:t>半成品可生产</a:t>
            </a:r>
            <a:r>
              <a:rPr lang="en-US" altLang="zh-CN" sz="1200" dirty="0" smtClean="0"/>
              <a:t>=true</a:t>
            </a:r>
            <a:r>
              <a:rPr lang="zh-CN" altLang="en-US" sz="1200" dirty="0" smtClean="0"/>
              <a:t>，金额记入下层</a:t>
            </a:r>
            <a:endParaRPr lang="zh-CN" altLang="en-US" sz="1200" dirty="0"/>
          </a:p>
        </p:txBody>
      </p:sp>
      <p:cxnSp>
        <p:nvCxnSpPr>
          <p:cNvPr id="22" name="直接箭头连接符 21"/>
          <p:cNvCxnSpPr/>
          <p:nvPr/>
        </p:nvCxnSpPr>
        <p:spPr>
          <a:xfrm rot="16200000" flipH="1">
            <a:off x="5322099" y="3679039"/>
            <a:ext cx="714380" cy="21431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00628" y="4143386"/>
            <a:ext cx="2071702" cy="614720"/>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人工费发出分项按表</a:t>
            </a:r>
            <a:r>
              <a:rPr lang="en-US" altLang="zh-CN" sz="1200" dirty="0" smtClean="0"/>
              <a:t>2</a:t>
            </a:r>
            <a:r>
              <a:rPr lang="zh-CN" altLang="en-US" sz="1200" dirty="0" smtClean="0"/>
              <a:t>的比例，</a:t>
            </a:r>
            <a:r>
              <a:rPr lang="en-US" altLang="zh-CN" sz="1200" dirty="0" smtClean="0"/>
              <a:t>100%</a:t>
            </a:r>
            <a:r>
              <a:rPr lang="zh-CN" altLang="en-US" sz="1200" dirty="0" smtClean="0"/>
              <a:t>记入间接人工</a:t>
            </a:r>
            <a:endParaRPr lang="zh-CN" altLang="en-US" sz="1200" dirty="0"/>
          </a:p>
        </p:txBody>
      </p:sp>
      <p:sp>
        <p:nvSpPr>
          <p:cNvPr id="26" name="矩形 25"/>
          <p:cNvSpPr/>
          <p:nvPr/>
        </p:nvSpPr>
        <p:spPr>
          <a:xfrm>
            <a:off x="3714744" y="2071684"/>
            <a:ext cx="1428760"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57818" y="2786064"/>
            <a:ext cx="357190"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箭头连接符 27"/>
          <p:cNvCxnSpPr/>
          <p:nvPr/>
        </p:nvCxnSpPr>
        <p:spPr>
          <a:xfrm rot="10800000" flipV="1">
            <a:off x="1357290" y="2214560"/>
            <a:ext cx="2357454" cy="157163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10800000" flipV="1">
            <a:off x="1714480" y="2928940"/>
            <a:ext cx="3643338" cy="85725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0034" y="3857634"/>
            <a:ext cx="2428892" cy="614720"/>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零件</a:t>
            </a:r>
            <a:r>
              <a:rPr lang="zh-CN" altLang="en-US" sz="1200" b="1" dirty="0" smtClean="0"/>
              <a:t>没有成本要素还原比例档案，结转逻辑与分项结转相同</a:t>
            </a:r>
            <a:endParaRPr lang="en-US" altLang="zh-CN" sz="1200" b="1" dirty="0" smtClean="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工作\2017\用友\集团\8.31新PPTvi\封面封底\目录页-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8" y="-1588"/>
            <a:ext cx="9144000" cy="51450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39952" y="2962747"/>
            <a:ext cx="3877985" cy="461665"/>
          </a:xfrm>
          <a:prstGeom prst="rect">
            <a:avLst/>
          </a:prstGeom>
          <a:noFill/>
        </p:spPr>
        <p:txBody>
          <a:bodyPr wrap="non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成本要素还原比例档案逻辑</a:t>
            </a:r>
          </a:p>
        </p:txBody>
      </p:sp>
      <p:sp>
        <p:nvSpPr>
          <p:cNvPr id="5" name="TextBox 4"/>
          <p:cNvSpPr txBox="1"/>
          <p:nvPr/>
        </p:nvSpPr>
        <p:spPr>
          <a:xfrm>
            <a:off x="4139952" y="2340918"/>
            <a:ext cx="1415772"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应用举例</a:t>
            </a:r>
          </a:p>
        </p:txBody>
      </p:sp>
      <p:sp>
        <p:nvSpPr>
          <p:cNvPr id="6" name="TextBox 5"/>
          <p:cNvSpPr txBox="1"/>
          <p:nvPr/>
        </p:nvSpPr>
        <p:spPr>
          <a:xfrm>
            <a:off x="4139952" y="1719089"/>
            <a:ext cx="2646878"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成本结转方式对比</a:t>
            </a:r>
          </a:p>
        </p:txBody>
      </p:sp>
      <p:sp>
        <p:nvSpPr>
          <p:cNvPr id="9" name="TextBox 8"/>
          <p:cNvSpPr txBox="1"/>
          <p:nvPr/>
        </p:nvSpPr>
        <p:spPr>
          <a:xfrm>
            <a:off x="4139952" y="1097260"/>
            <a:ext cx="2031325" cy="461665"/>
          </a:xfrm>
          <a:prstGeom prst="rect">
            <a:avLst/>
          </a:prstGeom>
          <a:noFill/>
        </p:spPr>
        <p:txBody>
          <a:bodyPr wrap="none" rtlCol="0">
            <a:spAutoFit/>
          </a:bodyPr>
          <a:lstStyle/>
          <a:p>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相关基本概念</a:t>
            </a:r>
          </a:p>
        </p:txBody>
      </p:sp>
      <p:pic>
        <p:nvPicPr>
          <p:cNvPr id="21507" name="Picture 3" descr="C:\Users\win7.5\Desktop\红.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68" y="3000378"/>
            <a:ext cx="427037" cy="280988"/>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214428"/>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1785932"/>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C:\Users\win7.5\Desktop\灰.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68" y="2428874"/>
            <a:ext cx="427038" cy="280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72400" y="177107"/>
            <a:ext cx="792088" cy="352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26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成本要素还原比例档案逻辑</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192087" y="714362"/>
            <a:ext cx="8951913" cy="3038475"/>
          </a:xfrm>
          <a:prstGeom prst="rect">
            <a:avLst/>
          </a:prstGeom>
          <a:noFill/>
          <a:ln w="9525">
            <a:noFill/>
            <a:miter lim="800000"/>
            <a:headEnd/>
            <a:tailEnd/>
          </a:ln>
          <a:effectLst/>
        </p:spPr>
      </p:pic>
      <p:sp>
        <p:nvSpPr>
          <p:cNvPr id="4" name="TextBox 3"/>
          <p:cNvSpPr txBox="1"/>
          <p:nvPr/>
        </p:nvSpPr>
        <p:spPr>
          <a:xfrm>
            <a:off x="71438" y="3643320"/>
            <a:ext cx="8929718" cy="1477328"/>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上图为系统生成的成本要素还原比例档案在成本计算后的结果</a:t>
            </a:r>
            <a:endParaRPr lang="en-US" altLang="zh-CN" sz="1200" dirty="0" smtClean="0"/>
          </a:p>
          <a:p>
            <a:pPr>
              <a:lnSpc>
                <a:spcPct val="150000"/>
              </a:lnSpc>
              <a:buClr>
                <a:srgbClr val="FF0000"/>
              </a:buClr>
              <a:buFont typeface="Wingdings" pitchFamily="2" charset="2"/>
              <a:buChar char="l"/>
            </a:pPr>
            <a:r>
              <a:rPr lang="zh-CN" altLang="en-US" sz="1200" dirty="0" smtClean="0"/>
              <a:t>本期发生成本是料品本期</a:t>
            </a:r>
            <a:r>
              <a:rPr lang="zh-CN" altLang="en-US" sz="1200" b="1" dirty="0" smtClean="0"/>
              <a:t>入库成本</a:t>
            </a:r>
            <a:r>
              <a:rPr lang="zh-CN" altLang="en-US" sz="1200" dirty="0" smtClean="0"/>
              <a:t>，期初成本是上月月结后，系统按上月成本要素还原比例将上月库存结存成本进行还原的金额</a:t>
            </a:r>
            <a:endParaRPr lang="en-US" altLang="zh-CN" sz="1200" dirty="0" smtClean="0"/>
          </a:p>
          <a:p>
            <a:pPr>
              <a:lnSpc>
                <a:spcPct val="150000"/>
              </a:lnSpc>
              <a:buClr>
                <a:srgbClr val="FF0000"/>
              </a:buClr>
              <a:buFont typeface="Wingdings" pitchFamily="2" charset="2"/>
              <a:buChar char="l"/>
            </a:pPr>
            <a:r>
              <a:rPr lang="zh-CN" altLang="en-US" sz="1200" dirty="0" smtClean="0"/>
              <a:t>每个明细要素的期初</a:t>
            </a:r>
            <a:r>
              <a:rPr lang="en-US" altLang="zh-CN" sz="1200" dirty="0" smtClean="0"/>
              <a:t>+</a:t>
            </a:r>
            <a:r>
              <a:rPr lang="zh-CN" altLang="en-US" sz="1200" dirty="0" smtClean="0"/>
              <a:t>本期发生本层</a:t>
            </a:r>
            <a:r>
              <a:rPr lang="en-US" altLang="zh-CN" sz="1200" dirty="0" smtClean="0"/>
              <a:t>/</a:t>
            </a:r>
            <a:r>
              <a:rPr lang="zh-CN" altLang="en-US" sz="1200" dirty="0" smtClean="0"/>
              <a:t>下层金额在所属要素类型金额合计所占的比例，即本层</a:t>
            </a:r>
            <a:r>
              <a:rPr lang="en-US" altLang="zh-CN" sz="1200" dirty="0" smtClean="0"/>
              <a:t>/</a:t>
            </a:r>
            <a:r>
              <a:rPr lang="zh-CN" altLang="en-US" sz="1200" dirty="0" smtClean="0"/>
              <a:t>下层比例</a:t>
            </a:r>
            <a:endParaRPr lang="en-US" altLang="zh-CN" sz="1200" dirty="0" smtClean="0"/>
          </a:p>
          <a:p>
            <a:pPr>
              <a:lnSpc>
                <a:spcPct val="150000"/>
              </a:lnSpc>
              <a:buClr>
                <a:srgbClr val="FF0000"/>
              </a:buClr>
              <a:buFont typeface="Wingdings" pitchFamily="2" charset="2"/>
              <a:buChar char="l"/>
            </a:pPr>
            <a:r>
              <a:rPr lang="zh-CN" altLang="en-US" sz="1200" dirty="0" smtClean="0"/>
              <a:t>例如直接材料属于材料费用，</a:t>
            </a:r>
            <a:r>
              <a:rPr lang="en-US" altLang="zh-CN" sz="1200" dirty="0" smtClean="0"/>
              <a:t>(</a:t>
            </a:r>
            <a:r>
              <a:rPr lang="zh-CN" altLang="en-US" sz="1200" dirty="0" smtClean="0"/>
              <a:t>直接材料的期初本层</a:t>
            </a:r>
            <a:r>
              <a:rPr lang="en-US" altLang="zh-CN" sz="1200" dirty="0" smtClean="0"/>
              <a:t>+</a:t>
            </a:r>
            <a:r>
              <a:rPr lang="zh-CN" altLang="en-US" sz="1200" dirty="0" smtClean="0"/>
              <a:t>本期发生本层</a:t>
            </a:r>
            <a:r>
              <a:rPr lang="en-US" altLang="zh-CN" sz="1200" dirty="0" smtClean="0"/>
              <a:t>)/(</a:t>
            </a:r>
            <a:r>
              <a:rPr lang="zh-CN" altLang="en-US" sz="1200" dirty="0" smtClean="0"/>
              <a:t>直接材料和间接材料的期初本层</a:t>
            </a:r>
            <a:r>
              <a:rPr lang="en-US" altLang="zh-CN" sz="1200" dirty="0" smtClean="0"/>
              <a:t>+</a:t>
            </a:r>
            <a:r>
              <a:rPr lang="zh-CN" altLang="en-US" sz="1200" dirty="0" smtClean="0"/>
              <a:t>本期发生本层</a:t>
            </a:r>
            <a:r>
              <a:rPr lang="en-US" altLang="zh-CN" sz="1200" dirty="0" smtClean="0"/>
              <a:t>)=</a:t>
            </a:r>
            <a:r>
              <a:rPr lang="zh-CN" altLang="en-US" sz="1200" dirty="0" smtClean="0"/>
              <a:t>本层比例</a:t>
            </a:r>
            <a:endParaRPr lang="en-US" altLang="zh-CN" sz="1200" dirty="0" smtClean="0"/>
          </a:p>
          <a:p>
            <a:pPr>
              <a:lnSpc>
                <a:spcPct val="150000"/>
              </a:lnSpc>
              <a:buClr>
                <a:srgbClr val="FF0000"/>
              </a:buClr>
              <a:buFont typeface="Wingdings" pitchFamily="2" charset="2"/>
              <a:buChar char="l"/>
            </a:pPr>
            <a:r>
              <a:rPr lang="zh-CN" altLang="en-US" sz="1200" dirty="0" smtClean="0"/>
              <a:t>如果需要按手工指定的比例进行还原，需要维护各个明细要素的比例后，勾选</a:t>
            </a:r>
            <a:r>
              <a:rPr lang="en-US" altLang="zh-CN" sz="1200" dirty="0" smtClean="0"/>
              <a:t>【</a:t>
            </a:r>
            <a:r>
              <a:rPr lang="zh-CN" altLang="en-US" sz="1200" dirty="0" smtClean="0"/>
              <a:t>是否固定比例</a:t>
            </a:r>
            <a:r>
              <a:rPr lang="en-US" altLang="zh-CN" sz="1200" dirty="0" smtClean="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成本要素还原比例档案逻辑</a:t>
            </a:r>
            <a:endParaRPr lang="zh-CN" altLang="en-US" dirty="0"/>
          </a:p>
        </p:txBody>
      </p:sp>
      <p:cxnSp>
        <p:nvCxnSpPr>
          <p:cNvPr id="4" name="íṡľíḍè-Straight Connector 6"/>
          <p:cNvCxnSpPr>
            <a:cxnSpLocks/>
          </p:cNvCxnSpPr>
          <p:nvPr/>
        </p:nvCxnSpPr>
        <p:spPr>
          <a:xfrm rot="18900000">
            <a:off x="2629932" y="3402222"/>
            <a:ext cx="1032516" cy="0"/>
          </a:xfrm>
          <a:prstGeom prst="line">
            <a:avLst/>
          </a:prstGeom>
          <a:ln w="1905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5" name="íṡľíḍè-Straight Connector 7"/>
          <p:cNvCxnSpPr>
            <a:cxnSpLocks/>
          </p:cNvCxnSpPr>
          <p:nvPr/>
        </p:nvCxnSpPr>
        <p:spPr>
          <a:xfrm>
            <a:off x="3515467" y="3031000"/>
            <a:ext cx="1032516" cy="0"/>
          </a:xfrm>
          <a:prstGeom prst="line">
            <a:avLst/>
          </a:prstGeom>
          <a:ln w="1905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6" name="íṡľíḍè-Straight Connector 8"/>
          <p:cNvCxnSpPr>
            <a:cxnSpLocks/>
          </p:cNvCxnSpPr>
          <p:nvPr/>
        </p:nvCxnSpPr>
        <p:spPr>
          <a:xfrm>
            <a:off x="5272710" y="2297147"/>
            <a:ext cx="1032516" cy="0"/>
          </a:xfrm>
          <a:prstGeom prst="line">
            <a:avLst/>
          </a:prstGeom>
          <a:ln w="1905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7" name="íṡľíḍè-Straight Connector 9"/>
          <p:cNvCxnSpPr>
            <a:cxnSpLocks/>
          </p:cNvCxnSpPr>
          <p:nvPr/>
        </p:nvCxnSpPr>
        <p:spPr>
          <a:xfrm rot="18900000">
            <a:off x="4391403" y="2665950"/>
            <a:ext cx="1032516" cy="0"/>
          </a:xfrm>
          <a:prstGeom prst="line">
            <a:avLst/>
          </a:prstGeom>
          <a:ln w="1905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8" name="íṡľíḍè-Straight Connector 10"/>
          <p:cNvCxnSpPr>
            <a:cxnSpLocks/>
          </p:cNvCxnSpPr>
          <p:nvPr/>
        </p:nvCxnSpPr>
        <p:spPr>
          <a:xfrm flipV="1">
            <a:off x="6311393" y="1385489"/>
            <a:ext cx="900534" cy="900534"/>
          </a:xfrm>
          <a:prstGeom prst="line">
            <a:avLst/>
          </a:prstGeom>
          <a:ln w="190500" cap="rnd">
            <a:solidFill>
              <a:schemeClr val="bg1">
                <a:lumMod val="8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33" name="íṡľíḍè-Oval 35"/>
          <p:cNvSpPr/>
          <p:nvPr/>
        </p:nvSpPr>
        <p:spPr>
          <a:xfrm>
            <a:off x="6080137" y="2040698"/>
            <a:ext cx="520823" cy="520823"/>
          </a:xfrm>
          <a:prstGeom prst="ellipse">
            <a:avLst/>
          </a:prstGeom>
          <a:solidFill>
            <a:srgbClr val="E6001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íṡľíḍè-任意多边形: 形状 21"/>
          <p:cNvSpPr>
            <a:spLocks/>
          </p:cNvSpPr>
          <p:nvPr/>
        </p:nvSpPr>
        <p:spPr bwMode="auto">
          <a:xfrm>
            <a:off x="6187738" y="2153925"/>
            <a:ext cx="305622" cy="294370"/>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a:extLst/>
        </p:spPr>
        <p:txBody>
          <a:bodyPr anchor="ctr"/>
          <a:lstStyle/>
          <a:p>
            <a:pPr algn="ctr"/>
            <a:endParaRPr/>
          </a:p>
        </p:txBody>
      </p:sp>
      <p:sp>
        <p:nvSpPr>
          <p:cNvPr id="31" name="íṡľíḍè-Oval 33"/>
          <p:cNvSpPr/>
          <p:nvPr/>
        </p:nvSpPr>
        <p:spPr>
          <a:xfrm>
            <a:off x="2531551" y="3506860"/>
            <a:ext cx="520823" cy="520823"/>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íṡľíḍè-任意多边形: 形状 24"/>
          <p:cNvSpPr>
            <a:spLocks/>
          </p:cNvSpPr>
          <p:nvPr/>
        </p:nvSpPr>
        <p:spPr bwMode="auto">
          <a:xfrm>
            <a:off x="2639152" y="3594209"/>
            <a:ext cx="305622" cy="294370"/>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a:extLst/>
        </p:spPr>
        <p:txBody>
          <a:bodyPr anchor="ctr"/>
          <a:lstStyle/>
          <a:p>
            <a:pPr algn="ctr"/>
            <a:endParaRPr/>
          </a:p>
        </p:txBody>
      </p:sp>
      <p:sp>
        <p:nvSpPr>
          <p:cNvPr id="21" name="íṡľíḍè-Oval 23"/>
          <p:cNvSpPr/>
          <p:nvPr/>
        </p:nvSpPr>
        <p:spPr>
          <a:xfrm>
            <a:off x="4287572" y="2770588"/>
            <a:ext cx="520823" cy="520823"/>
          </a:xfrm>
          <a:prstGeom prst="ellipse">
            <a:avLst/>
          </a:prstGeom>
          <a:solidFill>
            <a:srgbClr val="F398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íṡľíḍè-任意多边形: 形状 45"/>
          <p:cNvSpPr>
            <a:spLocks/>
          </p:cNvSpPr>
          <p:nvPr/>
        </p:nvSpPr>
        <p:spPr bwMode="auto">
          <a:xfrm>
            <a:off x="4395173" y="2883815"/>
            <a:ext cx="305622" cy="29437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p>
        </p:txBody>
      </p:sp>
      <p:sp>
        <p:nvSpPr>
          <p:cNvPr id="43" name="TextBox 31"/>
          <p:cNvSpPr txBox="1">
            <a:spLocks noChangeArrowheads="1"/>
          </p:cNvSpPr>
          <p:nvPr/>
        </p:nvSpPr>
        <p:spPr bwMode="auto">
          <a:xfrm>
            <a:off x="214282" y="3571882"/>
            <a:ext cx="11458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适用场景</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214282" y="3929072"/>
            <a:ext cx="3071834" cy="1292662"/>
          </a:xfrm>
          <a:prstGeom prst="rect">
            <a:avLst/>
          </a:prstGeom>
        </p:spPr>
        <p:txBody>
          <a:bodyPr wrap="square">
            <a:spAutoFit/>
          </a:bodyPr>
          <a:lstStyle/>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需要将库存期初的分项金额还原为明细要素</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任何期间都可以使用，并非只有开账的第一个期间（</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重算非期初期间时，上一期间需要成本会计月结</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31"/>
          <p:cNvSpPr txBox="1">
            <a:spLocks noChangeArrowheads="1"/>
          </p:cNvSpPr>
          <p:nvPr/>
        </p:nvSpPr>
        <p:spPr bwMode="auto">
          <a:xfrm>
            <a:off x="3571868" y="928676"/>
            <a:ext cx="11458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实现效果</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3571868" y="1285866"/>
            <a:ext cx="2571768" cy="812530"/>
          </a:xfrm>
          <a:prstGeom prst="rect">
            <a:avLst/>
          </a:prstGeom>
        </p:spPr>
        <p:txBody>
          <a:bodyPr wrap="square">
            <a:spAutoFit/>
          </a:bodyPr>
          <a:lstStyle/>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按录入的比例，将本期期初结存分项成本还原为明细要素期初金额</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期初金额舍入后，重算比例</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31"/>
          <p:cNvSpPr txBox="1">
            <a:spLocks noChangeArrowheads="1"/>
          </p:cNvSpPr>
          <p:nvPr/>
        </p:nvSpPr>
        <p:spPr bwMode="auto">
          <a:xfrm>
            <a:off x="4000496" y="3286130"/>
            <a:ext cx="11458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操作流程</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4000496" y="3643320"/>
            <a:ext cx="4643470" cy="1292662"/>
          </a:xfrm>
          <a:prstGeom prst="rect">
            <a:avLst/>
          </a:prstGeom>
        </p:spPr>
        <p:txBody>
          <a:bodyPr wrap="square">
            <a:spAutoFit/>
          </a:bodyPr>
          <a:lstStyle/>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维护成本域、期间、料品、行的明细要素和比例等信息</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点击界面左下角重算期初成本按钮</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弹出框选择期间，按维护的期间选择</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buClr>
                <a:srgbClr val="FF0000"/>
              </a:buClr>
              <a:buFont typeface="Wingdings" pitchFamily="2" charset="2"/>
              <a:buChar char="l"/>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该操作是对所有选择期间的料品期初重算，并不只是打开界面的档案重算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57158" y="714362"/>
            <a:ext cx="1643074" cy="369332"/>
          </a:xfrm>
          <a:prstGeom prst="rect">
            <a:avLst/>
          </a:prstGeom>
          <a:noFill/>
        </p:spPr>
        <p:txBody>
          <a:bodyPr wrap="square" rtlCol="0">
            <a:spAutoFit/>
          </a:bodyPr>
          <a:lstStyle/>
          <a:p>
            <a:r>
              <a:rPr lang="zh-CN" altLang="en-US" b="1" dirty="0" smtClean="0"/>
              <a:t>重算期初成本</a:t>
            </a:r>
          </a:p>
        </p:txBody>
      </p:sp>
      <p:pic>
        <p:nvPicPr>
          <p:cNvPr id="3075" name="Picture 3"/>
          <p:cNvPicPr>
            <a:picLocks noChangeAspect="1" noChangeArrowheads="1"/>
          </p:cNvPicPr>
          <p:nvPr/>
        </p:nvPicPr>
        <p:blipFill>
          <a:blip r:embed="rId2"/>
          <a:srcRect/>
          <a:stretch>
            <a:fillRect/>
          </a:stretch>
        </p:blipFill>
        <p:spPr bwMode="auto">
          <a:xfrm>
            <a:off x="214282" y="1285866"/>
            <a:ext cx="2190750" cy="1619250"/>
          </a:xfrm>
          <a:prstGeom prst="rect">
            <a:avLst/>
          </a:prstGeom>
          <a:noFill/>
          <a:ln w="9525">
            <a:noFill/>
            <a:miter lim="800000"/>
            <a:headEnd/>
            <a:tailEnd/>
          </a:ln>
          <a:effectLst/>
        </p:spPr>
      </p:pic>
    </p:spTree>
    <p:extLst>
      <p:ext uri="{BB962C8B-B14F-4D97-AF65-F5344CB8AC3E}">
        <p14:creationId xmlns="" xmlns:p14="http://schemas.microsoft.com/office/powerpoint/2010/main" val="3756568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成本要素还原比例档案逻辑</a:t>
            </a:r>
            <a:endParaRPr lang="zh-CN" altLang="en-US" dirty="0"/>
          </a:p>
        </p:txBody>
      </p:sp>
      <p:sp>
        <p:nvSpPr>
          <p:cNvPr id="4" name="TextBox 3"/>
          <p:cNvSpPr txBox="1"/>
          <p:nvPr/>
        </p:nvSpPr>
        <p:spPr>
          <a:xfrm>
            <a:off x="357158" y="714362"/>
            <a:ext cx="3357586" cy="369332"/>
          </a:xfrm>
          <a:prstGeom prst="rect">
            <a:avLst/>
          </a:prstGeom>
          <a:noFill/>
        </p:spPr>
        <p:txBody>
          <a:bodyPr wrap="square" rtlCol="0">
            <a:spAutoFit/>
          </a:bodyPr>
          <a:lstStyle/>
          <a:p>
            <a:r>
              <a:rPr lang="zh-CN" altLang="en-US" b="1" dirty="0" smtClean="0"/>
              <a:t>重算期初成本示例</a:t>
            </a:r>
          </a:p>
        </p:txBody>
      </p:sp>
      <p:pic>
        <p:nvPicPr>
          <p:cNvPr id="2051" name="Picture 3"/>
          <p:cNvPicPr>
            <a:picLocks noChangeAspect="1" noChangeArrowheads="1"/>
          </p:cNvPicPr>
          <p:nvPr/>
        </p:nvPicPr>
        <p:blipFill>
          <a:blip r:embed="rId2"/>
          <a:srcRect/>
          <a:stretch>
            <a:fillRect/>
          </a:stretch>
        </p:blipFill>
        <p:spPr bwMode="auto">
          <a:xfrm>
            <a:off x="142844" y="1071552"/>
            <a:ext cx="5572164" cy="154049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42844" y="2571750"/>
            <a:ext cx="5429288" cy="1296671"/>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142844" y="3758333"/>
            <a:ext cx="5486407" cy="1385167"/>
          </a:xfrm>
          <a:prstGeom prst="rect">
            <a:avLst/>
          </a:prstGeom>
          <a:noFill/>
          <a:ln w="9525">
            <a:noFill/>
            <a:miter lim="800000"/>
            <a:headEnd/>
            <a:tailEnd/>
          </a:ln>
          <a:effectLst/>
        </p:spPr>
      </p:pic>
      <p:sp>
        <p:nvSpPr>
          <p:cNvPr id="9" name="TextBox 8"/>
          <p:cNvSpPr txBox="1"/>
          <p:nvPr/>
        </p:nvSpPr>
        <p:spPr>
          <a:xfrm>
            <a:off x="5929322" y="1357304"/>
            <a:ext cx="2071702" cy="923330"/>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录入表头信息</a:t>
            </a:r>
            <a:endParaRPr lang="en-US" altLang="zh-CN" sz="1200" dirty="0" smtClean="0"/>
          </a:p>
          <a:p>
            <a:pPr>
              <a:lnSpc>
                <a:spcPct val="150000"/>
              </a:lnSpc>
              <a:buClr>
                <a:srgbClr val="FF0000"/>
              </a:buClr>
              <a:buFont typeface="Wingdings" pitchFamily="2" charset="2"/>
              <a:buChar char="l"/>
            </a:pPr>
            <a:r>
              <a:rPr lang="zh-CN" altLang="en-US" sz="1200" dirty="0" smtClean="0"/>
              <a:t>录入行明细要素和对应的比例</a:t>
            </a:r>
            <a:endParaRPr lang="en-US" altLang="zh-CN" sz="1200" dirty="0" smtClean="0"/>
          </a:p>
        </p:txBody>
      </p:sp>
      <p:sp>
        <p:nvSpPr>
          <p:cNvPr id="10" name="矩形 9"/>
          <p:cNvSpPr/>
          <p:nvPr/>
        </p:nvSpPr>
        <p:spPr>
          <a:xfrm>
            <a:off x="4643438" y="2214560"/>
            <a:ext cx="50006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71802" y="3500444"/>
            <a:ext cx="571504"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43042" y="4714890"/>
            <a:ext cx="571504"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rot="10800000" flipV="1">
            <a:off x="2000232" y="2428874"/>
            <a:ext cx="2643206" cy="228601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10800000" flipV="1">
            <a:off x="2071670" y="3786196"/>
            <a:ext cx="1428760" cy="92869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214942" y="2214560"/>
            <a:ext cx="50006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29124" y="3500444"/>
            <a:ext cx="50006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28860" y="4714890"/>
            <a:ext cx="500066"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rot="10800000" flipV="1">
            <a:off x="2786050" y="2500312"/>
            <a:ext cx="2571768" cy="221457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10800000" flipV="1">
            <a:off x="2857488" y="3786196"/>
            <a:ext cx="1795474" cy="92869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29322" y="2857502"/>
            <a:ext cx="3214678" cy="2308324"/>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按录入的本层比例，根据期间对应分项的本层金额，创建明细要素的期初金额本层</a:t>
            </a:r>
            <a:endParaRPr lang="en-US" altLang="zh-CN" sz="1200" dirty="0" smtClean="0"/>
          </a:p>
          <a:p>
            <a:pPr>
              <a:lnSpc>
                <a:spcPct val="150000"/>
              </a:lnSpc>
              <a:buClr>
                <a:srgbClr val="FF0000"/>
              </a:buClr>
              <a:buFont typeface="Wingdings" pitchFamily="2" charset="2"/>
              <a:buChar char="l"/>
            </a:pPr>
            <a:r>
              <a:rPr lang="zh-CN" altLang="en-US" sz="1200" dirty="0" smtClean="0"/>
              <a:t>下层也是同样的逻辑</a:t>
            </a:r>
            <a:endParaRPr lang="en-US" altLang="zh-CN" sz="1200" dirty="0" smtClean="0"/>
          </a:p>
          <a:p>
            <a:pPr>
              <a:lnSpc>
                <a:spcPct val="150000"/>
              </a:lnSpc>
              <a:buClr>
                <a:srgbClr val="FF0000"/>
              </a:buClr>
              <a:buFont typeface="Wingdings" pitchFamily="2" charset="2"/>
              <a:buChar char="l"/>
            </a:pPr>
            <a:r>
              <a:rPr lang="en-US" altLang="zh-CN" sz="1200" dirty="0" smtClean="0"/>
              <a:t>-265.86</a:t>
            </a:r>
            <a:r>
              <a:rPr lang="zh-CN" altLang="en-US" sz="1200" dirty="0" smtClean="0"/>
              <a:t>*</a:t>
            </a:r>
            <a:r>
              <a:rPr lang="en-US" altLang="zh-CN" sz="1200" dirty="0" smtClean="0"/>
              <a:t>0.7=-186.102</a:t>
            </a:r>
            <a:r>
              <a:rPr lang="zh-CN" altLang="en-US" sz="1200" dirty="0" smtClean="0"/>
              <a:t>，舍入为</a:t>
            </a:r>
            <a:r>
              <a:rPr lang="en-US" altLang="zh-CN" sz="1200" dirty="0" smtClean="0"/>
              <a:t>-186.10</a:t>
            </a:r>
            <a:r>
              <a:rPr lang="zh-CN" altLang="en-US" sz="1200" dirty="0" smtClean="0"/>
              <a:t>，然后按舍入后的值反算本层比例</a:t>
            </a:r>
            <a:endParaRPr lang="en-US" altLang="zh-CN" sz="1200" dirty="0" smtClean="0"/>
          </a:p>
          <a:p>
            <a:pPr>
              <a:lnSpc>
                <a:spcPct val="150000"/>
              </a:lnSpc>
              <a:buClr>
                <a:srgbClr val="FF0000"/>
              </a:buClr>
              <a:buFont typeface="Wingdings" pitchFamily="2" charset="2"/>
              <a:buChar char="l"/>
            </a:pPr>
            <a:r>
              <a:rPr lang="zh-CN" altLang="en-US" sz="1200" dirty="0" smtClean="0"/>
              <a:t>如果手工维护的明细要素，没有库存分项对应的要素，重算期初后不会将该分项还原，例如截图中的台账期初的本层制造费</a:t>
            </a:r>
            <a:endParaRPr lang="en-US" altLang="zh-CN" sz="1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成本要素还原比例档案逻辑</a:t>
            </a:r>
            <a:endParaRPr lang="zh-CN" altLang="en-US" dirty="0"/>
          </a:p>
        </p:txBody>
      </p:sp>
      <p:sp>
        <p:nvSpPr>
          <p:cNvPr id="4" name="TextBox 3"/>
          <p:cNvSpPr txBox="1"/>
          <p:nvPr/>
        </p:nvSpPr>
        <p:spPr>
          <a:xfrm>
            <a:off x="357158" y="714362"/>
            <a:ext cx="3357586" cy="369332"/>
          </a:xfrm>
          <a:prstGeom prst="rect">
            <a:avLst/>
          </a:prstGeom>
          <a:noFill/>
        </p:spPr>
        <p:txBody>
          <a:bodyPr wrap="square" rtlCol="0">
            <a:spAutoFit/>
          </a:bodyPr>
          <a:lstStyle/>
          <a:p>
            <a:r>
              <a:rPr lang="zh-CN" altLang="en-US" b="1" dirty="0" smtClean="0"/>
              <a:t>本期发生成本与比例</a:t>
            </a:r>
          </a:p>
        </p:txBody>
      </p:sp>
      <p:pic>
        <p:nvPicPr>
          <p:cNvPr id="4098" name="Picture 2"/>
          <p:cNvPicPr>
            <a:picLocks noChangeAspect="1" noChangeArrowheads="1"/>
          </p:cNvPicPr>
          <p:nvPr/>
        </p:nvPicPr>
        <p:blipFill>
          <a:blip r:embed="rId2"/>
          <a:srcRect/>
          <a:stretch>
            <a:fillRect/>
          </a:stretch>
        </p:blipFill>
        <p:spPr bwMode="auto">
          <a:xfrm>
            <a:off x="285720" y="1071552"/>
            <a:ext cx="5572125" cy="17811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42845" y="2928940"/>
            <a:ext cx="5857915" cy="1853845"/>
          </a:xfrm>
          <a:prstGeom prst="rect">
            <a:avLst/>
          </a:prstGeom>
          <a:noFill/>
          <a:ln w="9525">
            <a:noFill/>
            <a:miter lim="800000"/>
            <a:headEnd/>
            <a:tailEnd/>
          </a:ln>
          <a:effectLst/>
        </p:spPr>
      </p:pic>
      <p:sp>
        <p:nvSpPr>
          <p:cNvPr id="7" name="矩形 6"/>
          <p:cNvSpPr/>
          <p:nvPr/>
        </p:nvSpPr>
        <p:spPr>
          <a:xfrm>
            <a:off x="4286248" y="2000246"/>
            <a:ext cx="1500198" cy="785818"/>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43240" y="3929072"/>
            <a:ext cx="1500198" cy="785818"/>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rot="5400000">
            <a:off x="4040977" y="2817021"/>
            <a:ext cx="1143008" cy="108109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43636" y="1571618"/>
            <a:ext cx="2714644" cy="2862322"/>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成本计算后，料品期间的入库成本按明细要素，回写到期间成本要素还原比例档案</a:t>
            </a:r>
            <a:endParaRPr lang="en-US" altLang="zh-CN" sz="1200" dirty="0" smtClean="0"/>
          </a:p>
          <a:p>
            <a:pPr>
              <a:lnSpc>
                <a:spcPct val="150000"/>
              </a:lnSpc>
              <a:buClr>
                <a:srgbClr val="FF0000"/>
              </a:buClr>
              <a:buFont typeface="Wingdings" pitchFamily="2" charset="2"/>
              <a:buChar char="l"/>
            </a:pPr>
            <a:r>
              <a:rPr lang="zh-CN" altLang="en-US" sz="1200" dirty="0" smtClean="0"/>
              <a:t>按期初成本</a:t>
            </a:r>
            <a:r>
              <a:rPr lang="en-US" altLang="zh-CN" sz="1200" dirty="0" smtClean="0"/>
              <a:t>+</a:t>
            </a:r>
            <a:r>
              <a:rPr lang="zh-CN" altLang="en-US" sz="1200" dirty="0" smtClean="0"/>
              <a:t>本期发生，计算本层比例</a:t>
            </a:r>
            <a:endParaRPr lang="en-US" altLang="zh-CN" sz="1200" dirty="0" smtClean="0"/>
          </a:p>
          <a:p>
            <a:pPr>
              <a:lnSpc>
                <a:spcPct val="150000"/>
              </a:lnSpc>
              <a:buClr>
                <a:srgbClr val="FF0000"/>
              </a:buClr>
              <a:buFont typeface="Wingdings" pitchFamily="2" charset="2"/>
              <a:buChar char="l"/>
            </a:pPr>
            <a:r>
              <a:rPr lang="zh-CN" altLang="en-US" sz="1200" dirty="0" smtClean="0"/>
              <a:t>例如直接材料期初本层</a:t>
            </a:r>
            <a:r>
              <a:rPr lang="en-US" altLang="zh-CN" sz="1200" dirty="0" smtClean="0"/>
              <a:t>+</a:t>
            </a:r>
            <a:r>
              <a:rPr lang="zh-CN" altLang="en-US" sz="1200" dirty="0" smtClean="0"/>
              <a:t>本期发生本层</a:t>
            </a:r>
            <a:r>
              <a:rPr lang="en-US" altLang="zh-CN" sz="1200" dirty="0" smtClean="0"/>
              <a:t>=-186.1+6065.04</a:t>
            </a:r>
            <a:r>
              <a:rPr lang="zh-CN" altLang="en-US" sz="1200" dirty="0" smtClean="0"/>
              <a:t>，材料费用所有明细要素的期初本层</a:t>
            </a:r>
            <a:r>
              <a:rPr lang="en-US" altLang="zh-CN" sz="1200" dirty="0" smtClean="0"/>
              <a:t>+</a:t>
            </a:r>
            <a:r>
              <a:rPr lang="zh-CN" altLang="en-US" sz="1200" dirty="0" smtClean="0"/>
              <a:t>本期发生本层</a:t>
            </a:r>
            <a:r>
              <a:rPr lang="en-US" altLang="zh-CN" sz="1200" dirty="0" smtClean="0"/>
              <a:t>=</a:t>
            </a:r>
          </a:p>
          <a:p>
            <a:pPr>
              <a:lnSpc>
                <a:spcPct val="150000"/>
              </a:lnSpc>
              <a:buClr>
                <a:srgbClr val="FF0000"/>
              </a:buClr>
            </a:pPr>
            <a:r>
              <a:rPr lang="en-US" altLang="zh-CN" sz="1200" dirty="0" smtClean="0"/>
              <a:t>-186.1+6065.04+(-79.76)+4168.12</a:t>
            </a:r>
          </a:p>
          <a:p>
            <a:pPr>
              <a:lnSpc>
                <a:spcPct val="150000"/>
              </a:lnSpc>
              <a:buClr>
                <a:srgbClr val="FF0000"/>
              </a:buClr>
            </a:pPr>
            <a:r>
              <a:rPr lang="zh-CN" altLang="en-US" sz="1200" dirty="0" smtClean="0"/>
              <a:t>两者相除即为本层比例</a:t>
            </a:r>
            <a:endParaRPr lang="en-US" altLang="zh-CN" sz="1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3" name="TextBox 2"/>
          <p:cNvSpPr txBox="1"/>
          <p:nvPr/>
        </p:nvSpPr>
        <p:spPr>
          <a:xfrm>
            <a:off x="428596" y="714362"/>
            <a:ext cx="2643206" cy="369332"/>
          </a:xfrm>
          <a:prstGeom prst="rect">
            <a:avLst/>
          </a:prstGeom>
          <a:noFill/>
        </p:spPr>
        <p:txBody>
          <a:bodyPr wrap="square" rtlCol="0">
            <a:spAutoFit/>
          </a:bodyPr>
          <a:lstStyle/>
          <a:p>
            <a:r>
              <a:rPr lang="zh-CN" altLang="en-US" b="1" dirty="0" smtClean="0"/>
              <a:t>库存分项与要素类型</a:t>
            </a:r>
          </a:p>
        </p:txBody>
      </p:sp>
      <p:sp>
        <p:nvSpPr>
          <p:cNvPr id="4" name="圆角矩形 108">
            <a:extLst>
              <a:ext uri="{FF2B5EF4-FFF2-40B4-BE49-F238E27FC236}">
                <a16:creationId xmlns:a16="http://schemas.microsoft.com/office/drawing/2014/main" xmlns="" id="{FF9F9BED-447D-49DE-BDDF-8712CCD469EE}"/>
              </a:ext>
            </a:extLst>
          </p:cNvPr>
          <p:cNvSpPr/>
          <p:nvPr/>
        </p:nvSpPr>
        <p:spPr>
          <a:xfrm>
            <a:off x="1142976" y="1285866"/>
            <a:ext cx="1857388" cy="3000396"/>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5" name="圆角矩形 108">
            <a:extLst>
              <a:ext uri="{FF2B5EF4-FFF2-40B4-BE49-F238E27FC236}">
                <a16:creationId xmlns:a16="http://schemas.microsoft.com/office/drawing/2014/main" xmlns="" id="{FF9F9BED-447D-49DE-BDDF-8712CCD469EE}"/>
              </a:ext>
            </a:extLst>
          </p:cNvPr>
          <p:cNvSpPr/>
          <p:nvPr/>
        </p:nvSpPr>
        <p:spPr>
          <a:xfrm>
            <a:off x="5857884" y="1285866"/>
            <a:ext cx="1857388" cy="3000396"/>
          </a:xfrm>
          <a:prstGeom prst="roundRect">
            <a:avLst>
              <a:gd name="adj" fmla="val 4908"/>
            </a:avLst>
          </a:prstGeom>
          <a:solidFill>
            <a:schemeClr val="bg1">
              <a:lumMod val="85000"/>
              <a:alpha val="55000"/>
            </a:schemeClr>
          </a:solidFill>
          <a:ln w="127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dirty="0"/>
          </a:p>
        </p:txBody>
      </p:sp>
      <p:sp>
        <p:nvSpPr>
          <p:cNvPr id="6" name="圆角矩形 5"/>
          <p:cNvSpPr/>
          <p:nvPr/>
        </p:nvSpPr>
        <p:spPr>
          <a:xfrm>
            <a:off x="1357290" y="178593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extBox 6"/>
          <p:cNvSpPr txBox="1"/>
          <p:nvPr/>
        </p:nvSpPr>
        <p:spPr>
          <a:xfrm>
            <a:off x="1142976" y="1357304"/>
            <a:ext cx="1143008" cy="307777"/>
          </a:xfrm>
          <a:prstGeom prst="rect">
            <a:avLst/>
          </a:prstGeom>
          <a:noFill/>
        </p:spPr>
        <p:txBody>
          <a:bodyPr wrap="square" rtlCol="0">
            <a:spAutoFit/>
          </a:bodyPr>
          <a:lstStyle/>
          <a:p>
            <a:r>
              <a:rPr lang="zh-CN" altLang="en-US" sz="1400" b="1" dirty="0" smtClean="0">
                <a:solidFill>
                  <a:srgbClr val="FF0000"/>
                </a:solidFill>
              </a:rPr>
              <a:t>要素类型</a:t>
            </a:r>
            <a:endParaRPr lang="zh-CN" altLang="en-US" sz="1400" b="1" dirty="0">
              <a:solidFill>
                <a:srgbClr val="FF0000"/>
              </a:solidFill>
            </a:endParaRPr>
          </a:p>
        </p:txBody>
      </p:sp>
      <p:sp>
        <p:nvSpPr>
          <p:cNvPr id="8" name="圆角矩形 7"/>
          <p:cNvSpPr/>
          <p:nvPr/>
        </p:nvSpPr>
        <p:spPr>
          <a:xfrm>
            <a:off x="1357290" y="228599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人工费用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a:xfrm>
            <a:off x="1357290" y="278606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1357290" y="328613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外协费用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1357290" y="3786196"/>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机器费用</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TextBox 11"/>
          <p:cNvSpPr txBox="1"/>
          <p:nvPr/>
        </p:nvSpPr>
        <p:spPr>
          <a:xfrm>
            <a:off x="5857884" y="1357304"/>
            <a:ext cx="1143008" cy="307777"/>
          </a:xfrm>
          <a:prstGeom prst="rect">
            <a:avLst/>
          </a:prstGeom>
          <a:noFill/>
        </p:spPr>
        <p:txBody>
          <a:bodyPr wrap="square" rtlCol="0">
            <a:spAutoFit/>
          </a:bodyPr>
          <a:lstStyle/>
          <a:p>
            <a:r>
              <a:rPr lang="zh-CN" altLang="en-US" sz="1400" b="1" dirty="0" smtClean="0">
                <a:solidFill>
                  <a:srgbClr val="FF0000"/>
                </a:solidFill>
              </a:rPr>
              <a:t>库存分项</a:t>
            </a:r>
            <a:endParaRPr lang="zh-CN" altLang="en-US" sz="1400" b="1" dirty="0">
              <a:solidFill>
                <a:srgbClr val="FF0000"/>
              </a:solidFill>
            </a:endParaRPr>
          </a:p>
        </p:txBody>
      </p:sp>
      <p:sp>
        <p:nvSpPr>
          <p:cNvPr id="13" name="圆角矩形 12"/>
          <p:cNvSpPr/>
          <p:nvPr/>
        </p:nvSpPr>
        <p:spPr>
          <a:xfrm>
            <a:off x="6072198" y="171449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材料费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圆角矩形 13"/>
          <p:cNvSpPr/>
          <p:nvPr/>
        </p:nvSpPr>
        <p:spPr>
          <a:xfrm>
            <a:off x="6072198" y="2143122"/>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采购成本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6072198" y="2571750"/>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人工费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圆角矩形 15"/>
          <p:cNvSpPr/>
          <p:nvPr/>
        </p:nvSpPr>
        <p:spPr>
          <a:xfrm>
            <a:off x="6072198" y="3000378"/>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制造费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6072198" y="3429006"/>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外协费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圆角矩形 17"/>
          <p:cNvSpPr/>
          <p:nvPr/>
        </p:nvSpPr>
        <p:spPr>
          <a:xfrm>
            <a:off x="6072198" y="3857634"/>
            <a:ext cx="1500198" cy="285752"/>
          </a:xfrm>
          <a:prstGeom prst="round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57598" rIns="27000" bIns="34290" rtlCol="0" anchor="ctr"/>
          <a:lstStyle/>
          <a:p>
            <a:pPr algn="ctr" defTabSz="685783"/>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机器费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9" name="直接箭头连接符 18"/>
          <p:cNvCxnSpPr/>
          <p:nvPr/>
        </p:nvCxnSpPr>
        <p:spPr>
          <a:xfrm>
            <a:off x="3214678" y="2285998"/>
            <a:ext cx="2357454"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rot="10800000" flipV="1">
            <a:off x="3143240" y="3286130"/>
            <a:ext cx="2500330" cy="15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29058" y="2000246"/>
            <a:ext cx="1071570" cy="246221"/>
          </a:xfrm>
          <a:prstGeom prst="rect">
            <a:avLst/>
          </a:prstGeom>
          <a:noFill/>
        </p:spPr>
        <p:txBody>
          <a:bodyPr wrap="square" rtlCol="0">
            <a:spAutoFit/>
          </a:bodyPr>
          <a:lstStyle/>
          <a:p>
            <a:r>
              <a:rPr lang="zh-CN" altLang="en-US" sz="1000" b="1" dirty="0" smtClean="0"/>
              <a:t>生产入库成本</a:t>
            </a:r>
            <a:endParaRPr lang="zh-CN" altLang="en-US" sz="1000" b="1" dirty="0"/>
          </a:p>
        </p:txBody>
      </p:sp>
      <p:sp>
        <p:nvSpPr>
          <p:cNvPr id="26" name="TextBox 25"/>
          <p:cNvSpPr txBox="1"/>
          <p:nvPr/>
        </p:nvSpPr>
        <p:spPr>
          <a:xfrm>
            <a:off x="4071934" y="3000378"/>
            <a:ext cx="928694" cy="246221"/>
          </a:xfrm>
          <a:prstGeom prst="rect">
            <a:avLst/>
          </a:prstGeom>
          <a:noFill/>
        </p:spPr>
        <p:txBody>
          <a:bodyPr wrap="square" rtlCol="0">
            <a:spAutoFit/>
          </a:bodyPr>
          <a:lstStyle/>
          <a:p>
            <a:r>
              <a:rPr lang="zh-CN" altLang="en-US" sz="1000" b="1" dirty="0" smtClean="0"/>
              <a:t>领料成本</a:t>
            </a:r>
            <a:endParaRPr lang="zh-CN" altLang="en-US" sz="1000" b="1" dirty="0"/>
          </a:p>
        </p:txBody>
      </p:sp>
      <p:sp>
        <p:nvSpPr>
          <p:cNvPr id="27" name="TextBox 26"/>
          <p:cNvSpPr txBox="1"/>
          <p:nvPr/>
        </p:nvSpPr>
        <p:spPr>
          <a:xfrm>
            <a:off x="4071934" y="3357568"/>
            <a:ext cx="928694" cy="246221"/>
          </a:xfrm>
          <a:prstGeom prst="rect">
            <a:avLst/>
          </a:prstGeom>
          <a:noFill/>
        </p:spPr>
        <p:txBody>
          <a:bodyPr wrap="square" rtlCol="0">
            <a:spAutoFit/>
          </a:bodyPr>
          <a:lstStyle/>
          <a:p>
            <a:r>
              <a:rPr lang="zh-CN" altLang="en-US" sz="1000" b="1" dirty="0" smtClean="0">
                <a:solidFill>
                  <a:srgbClr val="FF0000"/>
                </a:solidFill>
              </a:rPr>
              <a:t>结转方式</a:t>
            </a:r>
            <a:endParaRPr lang="zh-CN" altLang="en-US" sz="1000" b="1" dirty="0">
              <a:solidFill>
                <a:srgbClr val="FF0000"/>
              </a:solidFill>
            </a:endParaRPr>
          </a:p>
        </p:txBody>
      </p:sp>
      <p:sp>
        <p:nvSpPr>
          <p:cNvPr id="28" name="TextBox 27"/>
          <p:cNvSpPr txBox="1"/>
          <p:nvPr/>
        </p:nvSpPr>
        <p:spPr>
          <a:xfrm>
            <a:off x="785754" y="4220170"/>
            <a:ext cx="7572460" cy="923330"/>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生产入库成本涉及要素类型转为库存分项，规则为材料费用转材料费，人工费用转人工费等，采购成本是采购入库的金额，生产入库成本不会转入至采购成本</a:t>
            </a:r>
            <a:endParaRPr lang="en-US" altLang="zh-CN" sz="1200" dirty="0" smtClean="0"/>
          </a:p>
          <a:p>
            <a:pPr>
              <a:lnSpc>
                <a:spcPct val="150000"/>
              </a:lnSpc>
              <a:buClr>
                <a:srgbClr val="FF0000"/>
              </a:buClr>
              <a:buFont typeface="Wingdings" pitchFamily="2" charset="2"/>
              <a:buChar char="l"/>
            </a:pPr>
            <a:r>
              <a:rPr lang="zh-CN" altLang="en-US" sz="1200" dirty="0" smtClean="0"/>
              <a:t>领料成本按成本结转方式，将领料分项归结至核算对象的明细要素，材料费和采购成本合计与材料费用对应</a:t>
            </a:r>
            <a:endParaRPr lang="zh-CN" altLang="en-US" sz="1200" dirty="0"/>
          </a:p>
        </p:txBody>
      </p:sp>
      <p:pic>
        <p:nvPicPr>
          <p:cNvPr id="1026" name="Picture 2"/>
          <p:cNvPicPr>
            <a:picLocks noChangeAspect="1" noChangeArrowheads="1"/>
          </p:cNvPicPr>
          <p:nvPr/>
        </p:nvPicPr>
        <p:blipFill>
          <a:blip r:embed="rId2"/>
          <a:srcRect/>
          <a:stretch>
            <a:fillRect/>
          </a:stretch>
        </p:blipFill>
        <p:spPr bwMode="auto">
          <a:xfrm>
            <a:off x="7734300" y="642924"/>
            <a:ext cx="1409700" cy="3619500"/>
          </a:xfrm>
          <a:prstGeom prst="rect">
            <a:avLst/>
          </a:prstGeom>
          <a:noFill/>
          <a:ln w="9525">
            <a:noFill/>
            <a:miter lim="800000"/>
            <a:headEnd/>
            <a:tailEnd/>
          </a:ln>
          <a:effectLst/>
        </p:spPr>
      </p:pic>
      <p:sp>
        <p:nvSpPr>
          <p:cNvPr id="29" name="TextBox 28"/>
          <p:cNvSpPr txBox="1"/>
          <p:nvPr/>
        </p:nvSpPr>
        <p:spPr>
          <a:xfrm>
            <a:off x="7715272" y="714362"/>
            <a:ext cx="1143008" cy="523220"/>
          </a:xfrm>
          <a:prstGeom prst="rect">
            <a:avLst/>
          </a:prstGeom>
          <a:noFill/>
        </p:spPr>
        <p:txBody>
          <a:bodyPr wrap="square" rtlCol="0">
            <a:spAutoFit/>
          </a:bodyPr>
          <a:lstStyle/>
          <a:p>
            <a:r>
              <a:rPr lang="zh-CN" altLang="en-US" sz="1400" b="1" dirty="0" smtClean="0">
                <a:solidFill>
                  <a:srgbClr val="FF0000"/>
                </a:solidFill>
              </a:rPr>
              <a:t>库存明细账金额</a:t>
            </a:r>
            <a:endParaRPr lang="zh-CN" altLang="en-US" sz="1400" b="1" dirty="0">
              <a:solidFill>
                <a:srgbClr val="FF0000"/>
              </a:solidFill>
            </a:endParaRPr>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成本要素还原比例档案逻辑</a:t>
            </a:r>
            <a:endParaRPr lang="zh-CN" altLang="en-US" dirty="0"/>
          </a:p>
        </p:txBody>
      </p:sp>
      <p:sp>
        <p:nvSpPr>
          <p:cNvPr id="3" name="TextBox 2"/>
          <p:cNvSpPr txBox="1"/>
          <p:nvPr/>
        </p:nvSpPr>
        <p:spPr>
          <a:xfrm>
            <a:off x="357158" y="714362"/>
            <a:ext cx="3357586" cy="369332"/>
          </a:xfrm>
          <a:prstGeom prst="rect">
            <a:avLst/>
          </a:prstGeom>
          <a:noFill/>
        </p:spPr>
        <p:txBody>
          <a:bodyPr wrap="square" rtlCol="0">
            <a:spAutoFit/>
          </a:bodyPr>
          <a:lstStyle/>
          <a:p>
            <a:r>
              <a:rPr lang="zh-CN" altLang="en-US" b="1" dirty="0" smtClean="0"/>
              <a:t>期间月结创建下期逻辑</a:t>
            </a:r>
          </a:p>
        </p:txBody>
      </p:sp>
      <p:pic>
        <p:nvPicPr>
          <p:cNvPr id="5122" name="Picture 2"/>
          <p:cNvPicPr>
            <a:picLocks noChangeAspect="1" noChangeArrowheads="1"/>
          </p:cNvPicPr>
          <p:nvPr/>
        </p:nvPicPr>
        <p:blipFill>
          <a:blip r:embed="rId2"/>
          <a:srcRect/>
          <a:stretch>
            <a:fillRect/>
          </a:stretch>
        </p:blipFill>
        <p:spPr bwMode="auto">
          <a:xfrm>
            <a:off x="142844" y="1142990"/>
            <a:ext cx="6643702" cy="98814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14282" y="2214560"/>
            <a:ext cx="4000528" cy="1263748"/>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142844" y="3643320"/>
            <a:ext cx="6858016" cy="1139486"/>
          </a:xfrm>
          <a:prstGeom prst="rect">
            <a:avLst/>
          </a:prstGeom>
          <a:noFill/>
          <a:ln w="9525">
            <a:noFill/>
            <a:miter lim="800000"/>
            <a:headEnd/>
            <a:tailEnd/>
          </a:ln>
          <a:effectLst/>
        </p:spPr>
      </p:pic>
      <p:sp>
        <p:nvSpPr>
          <p:cNvPr id="8" name="矩形 7"/>
          <p:cNvSpPr/>
          <p:nvPr/>
        </p:nvSpPr>
        <p:spPr>
          <a:xfrm>
            <a:off x="5429256" y="1500180"/>
            <a:ext cx="1285884" cy="6429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643570" y="4000510"/>
            <a:ext cx="1285884" cy="6429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1538" y="2857502"/>
            <a:ext cx="3143272" cy="28575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28794" y="4000510"/>
            <a:ext cx="1714512" cy="64294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rot="10800000" flipV="1">
            <a:off x="2928926" y="2143122"/>
            <a:ext cx="2928958" cy="185738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5400000">
            <a:off x="2536017" y="3536163"/>
            <a:ext cx="857256" cy="7143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9" idx="0"/>
          </p:cNvCxnSpPr>
          <p:nvPr/>
        </p:nvCxnSpPr>
        <p:spPr>
          <a:xfrm rot="5400000">
            <a:off x="5464975" y="2964659"/>
            <a:ext cx="1857388" cy="21431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9454" y="1571618"/>
            <a:ext cx="1928826" cy="2862322"/>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成本会计月结后，会按本期的比例自动创建下期的成本要素还原比例档案</a:t>
            </a:r>
            <a:endParaRPr lang="en-US" altLang="zh-CN" sz="1200" dirty="0" smtClean="0"/>
          </a:p>
          <a:p>
            <a:pPr>
              <a:lnSpc>
                <a:spcPct val="150000"/>
              </a:lnSpc>
              <a:buClr>
                <a:srgbClr val="FF0000"/>
              </a:buClr>
              <a:buFont typeface="Wingdings" pitchFamily="2" charset="2"/>
              <a:buChar char="l"/>
            </a:pPr>
            <a:r>
              <a:rPr lang="zh-CN" altLang="en-US" sz="1200" dirty="0" smtClean="0"/>
              <a:t>按本期的比例，将本期结存（下期期初）金额还原为下期期初成本</a:t>
            </a:r>
            <a:endParaRPr lang="en-US" altLang="zh-CN" sz="1200" dirty="0" smtClean="0"/>
          </a:p>
          <a:p>
            <a:pPr>
              <a:lnSpc>
                <a:spcPct val="150000"/>
              </a:lnSpc>
              <a:buClr>
                <a:srgbClr val="FF0000"/>
              </a:buClr>
              <a:buFont typeface="Wingdings" pitchFamily="2" charset="2"/>
              <a:buChar char="l"/>
            </a:pPr>
            <a:r>
              <a:rPr lang="zh-CN" altLang="en-US" sz="1200" dirty="0" smtClean="0"/>
              <a:t>下期成本计算时，将下期的入库成本回写下期本期发生成本中，并按期初</a:t>
            </a:r>
            <a:r>
              <a:rPr lang="en-US" altLang="zh-CN" sz="1200" dirty="0" smtClean="0"/>
              <a:t>+</a:t>
            </a:r>
            <a:r>
              <a:rPr lang="zh-CN" altLang="en-US" sz="1200" dirty="0" smtClean="0"/>
              <a:t>本期计算比例</a:t>
            </a:r>
            <a:endParaRPr lang="en-US" altLang="zh-CN" sz="12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win7.5\Desktop\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5143501"/>
          </a:xfrm>
          <a:prstGeom prst="rect">
            <a:avLst/>
          </a:prstGeom>
          <a:noFill/>
          <a:extLst>
            <a:ext uri="{909E8E84-426E-40DD-AFC4-6F175D3DCCD1}">
              <a14:hiddenFill xmlns="" xmlns:a14="http://schemas.microsoft.com/office/drawing/2010/main">
                <a:solidFill>
                  <a:srgbClr val="FFFFFF"/>
                </a:solidFill>
              </a14:hiddenFill>
            </a:ext>
          </a:extLst>
        </p:spPr>
      </p:pic>
      <p:pic>
        <p:nvPicPr>
          <p:cNvPr id="23556" name="Picture 4" descr="E:\工作\2017\用友\2018年用友新标识组合\数字企业智能服务.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1635646"/>
            <a:ext cx="3744416" cy="18722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341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0" y="714362"/>
            <a:ext cx="9144000" cy="2000250"/>
          </a:xfrm>
          <a:prstGeom prst="rect">
            <a:avLst/>
          </a:prstGeom>
          <a:noFill/>
          <a:ln w="9525">
            <a:noFill/>
            <a:miter lim="800000"/>
            <a:headEnd/>
            <a:tailEnd/>
          </a:ln>
          <a:effectLst/>
        </p:spPr>
      </p:pic>
      <p:sp>
        <p:nvSpPr>
          <p:cNvPr id="4" name="TextBox 3"/>
          <p:cNvSpPr txBox="1"/>
          <p:nvPr/>
        </p:nvSpPr>
        <p:spPr>
          <a:xfrm>
            <a:off x="4000496" y="928676"/>
            <a:ext cx="285752" cy="369332"/>
          </a:xfrm>
          <a:prstGeom prst="rect">
            <a:avLst/>
          </a:prstGeom>
          <a:noFill/>
        </p:spPr>
        <p:txBody>
          <a:bodyPr wrap="square" rtlCol="0">
            <a:spAutoFit/>
          </a:bodyPr>
          <a:lstStyle/>
          <a:p>
            <a:r>
              <a:rPr lang="en-US" altLang="zh-CN" b="1" dirty="0" smtClean="0">
                <a:solidFill>
                  <a:srgbClr val="FF0000"/>
                </a:solidFill>
              </a:rPr>
              <a:t>1</a:t>
            </a:r>
            <a:endParaRPr lang="zh-CN" altLang="en-US" b="1" dirty="0">
              <a:solidFill>
                <a:srgbClr val="FF0000"/>
              </a:solidFill>
            </a:endParaRPr>
          </a:p>
        </p:txBody>
      </p:sp>
      <p:sp>
        <p:nvSpPr>
          <p:cNvPr id="5" name="TextBox 4"/>
          <p:cNvSpPr txBox="1"/>
          <p:nvPr/>
        </p:nvSpPr>
        <p:spPr>
          <a:xfrm>
            <a:off x="714348" y="1285866"/>
            <a:ext cx="285752" cy="369332"/>
          </a:xfrm>
          <a:prstGeom prst="rect">
            <a:avLst/>
          </a:prstGeom>
          <a:noFill/>
        </p:spPr>
        <p:txBody>
          <a:bodyPr wrap="square" rtlCol="0">
            <a:spAutoFit/>
          </a:bodyPr>
          <a:lstStyle/>
          <a:p>
            <a:r>
              <a:rPr lang="en-US" altLang="zh-CN" b="1" dirty="0" smtClean="0">
                <a:solidFill>
                  <a:srgbClr val="FF0000"/>
                </a:solidFill>
              </a:rPr>
              <a:t>2</a:t>
            </a:r>
            <a:endParaRPr lang="zh-CN" altLang="en-US" b="1" dirty="0">
              <a:solidFill>
                <a:srgbClr val="FF0000"/>
              </a:solidFill>
            </a:endParaRPr>
          </a:p>
        </p:txBody>
      </p:sp>
      <p:sp>
        <p:nvSpPr>
          <p:cNvPr id="6" name="TextBox 5"/>
          <p:cNvSpPr txBox="1"/>
          <p:nvPr/>
        </p:nvSpPr>
        <p:spPr>
          <a:xfrm>
            <a:off x="6143636" y="1714494"/>
            <a:ext cx="285752" cy="369332"/>
          </a:xfrm>
          <a:prstGeom prst="rect">
            <a:avLst/>
          </a:prstGeom>
          <a:noFill/>
        </p:spPr>
        <p:txBody>
          <a:bodyPr wrap="square" rtlCol="0">
            <a:spAutoFit/>
          </a:bodyPr>
          <a:lstStyle/>
          <a:p>
            <a:r>
              <a:rPr lang="en-US" altLang="zh-CN" b="1" dirty="0" smtClean="0">
                <a:solidFill>
                  <a:srgbClr val="FF0000"/>
                </a:solidFill>
              </a:rPr>
              <a:t>3</a:t>
            </a:r>
            <a:endParaRPr lang="zh-CN" altLang="en-US" b="1" dirty="0">
              <a:solidFill>
                <a:srgbClr val="FF0000"/>
              </a:solidFill>
            </a:endParaRPr>
          </a:p>
        </p:txBody>
      </p:sp>
      <p:sp>
        <p:nvSpPr>
          <p:cNvPr id="7" name="TextBox 6"/>
          <p:cNvSpPr txBox="1"/>
          <p:nvPr/>
        </p:nvSpPr>
        <p:spPr>
          <a:xfrm>
            <a:off x="1071538" y="2214560"/>
            <a:ext cx="285752" cy="369332"/>
          </a:xfrm>
          <a:prstGeom prst="rect">
            <a:avLst/>
          </a:prstGeom>
          <a:noFill/>
        </p:spPr>
        <p:txBody>
          <a:bodyPr wrap="square" rtlCol="0">
            <a:spAutoFit/>
          </a:bodyPr>
          <a:lstStyle/>
          <a:p>
            <a:r>
              <a:rPr lang="en-US" altLang="zh-CN" b="1" dirty="0" smtClean="0">
                <a:solidFill>
                  <a:srgbClr val="FF0000"/>
                </a:solidFill>
              </a:rPr>
              <a:t>4</a:t>
            </a:r>
            <a:endParaRPr lang="zh-CN" altLang="en-US" b="1" dirty="0">
              <a:solidFill>
                <a:srgbClr val="FF0000"/>
              </a:solidFill>
            </a:endParaRPr>
          </a:p>
        </p:txBody>
      </p:sp>
      <p:sp>
        <p:nvSpPr>
          <p:cNvPr id="8" name="Oval 1">
            <a:extLst>
              <a:ext uri="{FF2B5EF4-FFF2-40B4-BE49-F238E27FC236}">
                <a16:creationId xmlns:a16="http://schemas.microsoft.com/office/drawing/2014/main" xmlns="" id="{54CE3B1E-8F3C-40A7-9003-CAAE64941291}"/>
              </a:ext>
            </a:extLst>
          </p:cNvPr>
          <p:cNvSpPr/>
          <p:nvPr/>
        </p:nvSpPr>
        <p:spPr>
          <a:xfrm>
            <a:off x="142844" y="2714626"/>
            <a:ext cx="516666" cy="516666"/>
          </a:xfrm>
          <a:prstGeom prst="ellipse">
            <a:avLst/>
          </a:prstGeom>
          <a:solidFill>
            <a:srgbClr val="E60012"/>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panose="02000000000000000000" pitchFamily="2" charset="0"/>
              <a:ea typeface="Roboto" panose="02000000000000000000" pitchFamily="2" charset="0"/>
            </a:endParaRPr>
          </a:p>
        </p:txBody>
      </p:sp>
      <p:sp>
        <p:nvSpPr>
          <p:cNvPr id="9" name="TextBox 8"/>
          <p:cNvSpPr txBox="1"/>
          <p:nvPr/>
        </p:nvSpPr>
        <p:spPr>
          <a:xfrm>
            <a:off x="785786" y="2786064"/>
            <a:ext cx="5000660" cy="340734"/>
          </a:xfrm>
          <a:prstGeom prst="rect">
            <a:avLst/>
          </a:prstGeom>
          <a:noFill/>
        </p:spPr>
        <p:txBody>
          <a:bodyPr wrap="square" rtlCol="0">
            <a:spAutoFit/>
          </a:bodyPr>
          <a:lstStyle/>
          <a:p>
            <a:pPr>
              <a:lnSpc>
                <a:spcPct val="150000"/>
              </a:lnSpc>
            </a:pPr>
            <a:r>
              <a:rPr lang="zh-CN" altLang="en-US" sz="1200" dirty="0" smtClean="0"/>
              <a:t>直接材料成本列的金额中，为什么会有制造费用构成？</a:t>
            </a:r>
            <a:endParaRPr lang="zh-CN" altLang="en-US" sz="1200" dirty="0"/>
          </a:p>
        </p:txBody>
      </p:sp>
      <p:sp>
        <p:nvSpPr>
          <p:cNvPr id="10" name="Oval 1">
            <a:extLst>
              <a:ext uri="{FF2B5EF4-FFF2-40B4-BE49-F238E27FC236}">
                <a16:creationId xmlns:a16="http://schemas.microsoft.com/office/drawing/2014/main" xmlns="" id="{54CE3B1E-8F3C-40A7-9003-CAAE64941291}"/>
              </a:ext>
            </a:extLst>
          </p:cNvPr>
          <p:cNvSpPr/>
          <p:nvPr/>
        </p:nvSpPr>
        <p:spPr>
          <a:xfrm>
            <a:off x="142844" y="3357568"/>
            <a:ext cx="516666" cy="516666"/>
          </a:xfrm>
          <a:prstGeom prst="ellipse">
            <a:avLst/>
          </a:prstGeom>
          <a:solidFill>
            <a:srgbClr val="E60012"/>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panose="02000000000000000000" pitchFamily="2" charset="0"/>
              <a:ea typeface="Roboto" panose="02000000000000000000" pitchFamily="2" charset="0"/>
            </a:endParaRPr>
          </a:p>
        </p:txBody>
      </p:sp>
      <p:sp>
        <p:nvSpPr>
          <p:cNvPr id="11" name="Oval 1">
            <a:extLst>
              <a:ext uri="{FF2B5EF4-FFF2-40B4-BE49-F238E27FC236}">
                <a16:creationId xmlns:a16="http://schemas.microsoft.com/office/drawing/2014/main" xmlns="" id="{54CE3B1E-8F3C-40A7-9003-CAAE64941291}"/>
              </a:ext>
            </a:extLst>
          </p:cNvPr>
          <p:cNvSpPr/>
          <p:nvPr/>
        </p:nvSpPr>
        <p:spPr>
          <a:xfrm>
            <a:off x="142844" y="4000510"/>
            <a:ext cx="516666" cy="516666"/>
          </a:xfrm>
          <a:prstGeom prst="ellipse">
            <a:avLst/>
          </a:prstGeom>
          <a:solidFill>
            <a:srgbClr val="E60012"/>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panose="02000000000000000000" pitchFamily="2" charset="0"/>
              <a:ea typeface="Roboto" panose="02000000000000000000" pitchFamily="2" charset="0"/>
            </a:endParaRPr>
          </a:p>
        </p:txBody>
      </p:sp>
      <p:sp>
        <p:nvSpPr>
          <p:cNvPr id="12" name="Oval 1">
            <a:extLst>
              <a:ext uri="{FF2B5EF4-FFF2-40B4-BE49-F238E27FC236}">
                <a16:creationId xmlns:a16="http://schemas.microsoft.com/office/drawing/2014/main" xmlns="" id="{54CE3B1E-8F3C-40A7-9003-CAAE64941291}"/>
              </a:ext>
            </a:extLst>
          </p:cNvPr>
          <p:cNvSpPr/>
          <p:nvPr/>
        </p:nvSpPr>
        <p:spPr>
          <a:xfrm>
            <a:off x="142844" y="4626834"/>
            <a:ext cx="516666" cy="516666"/>
          </a:xfrm>
          <a:prstGeom prst="ellipse">
            <a:avLst/>
          </a:prstGeom>
          <a:solidFill>
            <a:srgbClr val="E60012"/>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panose="02000000000000000000" pitchFamily="2" charset="0"/>
              <a:ea typeface="Roboto" panose="02000000000000000000" pitchFamily="2" charset="0"/>
            </a:endParaRPr>
          </a:p>
        </p:txBody>
      </p:sp>
      <p:sp>
        <p:nvSpPr>
          <p:cNvPr id="13" name="TextBox 12"/>
          <p:cNvSpPr txBox="1"/>
          <p:nvPr/>
        </p:nvSpPr>
        <p:spPr>
          <a:xfrm>
            <a:off x="785786" y="3429006"/>
            <a:ext cx="5000660" cy="340734"/>
          </a:xfrm>
          <a:prstGeom prst="rect">
            <a:avLst/>
          </a:prstGeom>
          <a:noFill/>
        </p:spPr>
        <p:txBody>
          <a:bodyPr wrap="square" rtlCol="0">
            <a:spAutoFit/>
          </a:bodyPr>
          <a:lstStyle/>
          <a:p>
            <a:pPr>
              <a:lnSpc>
                <a:spcPct val="150000"/>
              </a:lnSpc>
            </a:pPr>
            <a:r>
              <a:rPr lang="zh-CN" altLang="en-US" sz="1200" dirty="0" smtClean="0"/>
              <a:t>成本要素类型的材料费用与直接材料成本是什么关系？</a:t>
            </a:r>
            <a:endParaRPr lang="zh-CN" altLang="en-US" sz="1200" dirty="0"/>
          </a:p>
        </p:txBody>
      </p:sp>
      <p:sp>
        <p:nvSpPr>
          <p:cNvPr id="14" name="TextBox 13"/>
          <p:cNvSpPr txBox="1"/>
          <p:nvPr/>
        </p:nvSpPr>
        <p:spPr>
          <a:xfrm>
            <a:off x="785786" y="4071948"/>
            <a:ext cx="5857916" cy="369332"/>
          </a:xfrm>
          <a:prstGeom prst="rect">
            <a:avLst/>
          </a:prstGeom>
          <a:noFill/>
        </p:spPr>
        <p:txBody>
          <a:bodyPr wrap="square" rtlCol="0">
            <a:spAutoFit/>
          </a:bodyPr>
          <a:lstStyle/>
          <a:p>
            <a:pPr>
              <a:lnSpc>
                <a:spcPct val="150000"/>
              </a:lnSpc>
            </a:pPr>
            <a:r>
              <a:rPr lang="zh-CN" altLang="en-US" sz="1200" dirty="0" smtClean="0"/>
              <a:t>直接材料成本</a:t>
            </a:r>
            <a:r>
              <a:rPr lang="en-US" altLang="zh-CN" sz="1200" dirty="0" smtClean="0"/>
              <a:t>=</a:t>
            </a:r>
            <a:r>
              <a:rPr lang="zh-CN" altLang="en-US" sz="1200" dirty="0" smtClean="0"/>
              <a:t>直接材料成本本层</a:t>
            </a:r>
            <a:r>
              <a:rPr lang="en-US" altLang="zh-CN" sz="1200" dirty="0" smtClean="0"/>
              <a:t>+</a:t>
            </a:r>
            <a:r>
              <a:rPr lang="zh-CN" altLang="en-US" sz="1200" dirty="0" smtClean="0"/>
              <a:t>直接材料成本下层，本层下层金额是如何形成？</a:t>
            </a:r>
            <a:endParaRPr lang="zh-CN" altLang="en-US" sz="1200" dirty="0"/>
          </a:p>
        </p:txBody>
      </p:sp>
      <p:sp>
        <p:nvSpPr>
          <p:cNvPr id="15" name="TextBox 14"/>
          <p:cNvSpPr txBox="1"/>
          <p:nvPr/>
        </p:nvSpPr>
        <p:spPr>
          <a:xfrm>
            <a:off x="785786" y="4643452"/>
            <a:ext cx="5715040" cy="369332"/>
          </a:xfrm>
          <a:prstGeom prst="rect">
            <a:avLst/>
          </a:prstGeom>
          <a:noFill/>
        </p:spPr>
        <p:txBody>
          <a:bodyPr wrap="square" rtlCol="0">
            <a:spAutoFit/>
          </a:bodyPr>
          <a:lstStyle/>
          <a:p>
            <a:pPr>
              <a:lnSpc>
                <a:spcPct val="150000"/>
              </a:lnSpc>
            </a:pPr>
            <a:r>
              <a:rPr lang="zh-CN" altLang="en-US" sz="1200" dirty="0" smtClean="0"/>
              <a:t>制造费用有两个明细要素，为什么直接材料成本中制造费用明细要素是“电”？</a:t>
            </a:r>
            <a:endParaRPr lang="zh-CN" altLang="en-US" sz="1200" dirty="0"/>
          </a:p>
        </p:txBody>
      </p:sp>
      <p:sp>
        <p:nvSpPr>
          <p:cNvPr id="16" name="TextBox 15"/>
          <p:cNvSpPr txBox="1"/>
          <p:nvPr/>
        </p:nvSpPr>
        <p:spPr>
          <a:xfrm>
            <a:off x="142844" y="2786064"/>
            <a:ext cx="504056" cy="381258"/>
          </a:xfrm>
          <a:prstGeom prst="rect">
            <a:avLst/>
          </a:prstGeom>
          <a:noFill/>
        </p:spPr>
        <p:txBody>
          <a:bodyPr wrap="square" rtlCol="0">
            <a:spAutoFit/>
          </a:bodyPr>
          <a:lstStyle/>
          <a:p>
            <a:pPr algn="ctr">
              <a:lnSpc>
                <a:spcPct val="130000"/>
              </a:lnSpc>
            </a:pPr>
            <a:r>
              <a:rPr lang="en-US" altLang="zh-CN" sz="1600" dirty="0" smtClean="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42844" y="3429006"/>
            <a:ext cx="504056" cy="381258"/>
          </a:xfrm>
          <a:prstGeom prst="rect">
            <a:avLst/>
          </a:prstGeom>
          <a:noFill/>
        </p:spPr>
        <p:txBody>
          <a:bodyPr wrap="square" rtlCol="0">
            <a:spAutoFit/>
          </a:bodyPr>
          <a:lstStyle/>
          <a:p>
            <a:pPr algn="ctr">
              <a:lnSpc>
                <a:spcPct val="130000"/>
              </a:lnSpc>
            </a:pPr>
            <a:r>
              <a:rPr lang="en-US" altLang="zh-CN" sz="1600" dirty="0" smtClean="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42844" y="4071948"/>
            <a:ext cx="504056" cy="381258"/>
          </a:xfrm>
          <a:prstGeom prst="rect">
            <a:avLst/>
          </a:prstGeom>
          <a:noFill/>
        </p:spPr>
        <p:txBody>
          <a:bodyPr wrap="square" rtlCol="0">
            <a:spAutoFit/>
          </a:bodyPr>
          <a:lstStyle/>
          <a:p>
            <a:pPr algn="ctr">
              <a:lnSpc>
                <a:spcPct val="130000"/>
              </a:lnSpc>
            </a:pPr>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42844" y="4690822"/>
            <a:ext cx="504056" cy="381258"/>
          </a:xfrm>
          <a:prstGeom prst="rect">
            <a:avLst/>
          </a:prstGeom>
          <a:noFill/>
        </p:spPr>
        <p:txBody>
          <a:bodyPr wrap="square" rtlCol="0">
            <a:spAutoFit/>
          </a:bodyPr>
          <a:lstStyle/>
          <a:p>
            <a:pPr algn="ctr">
              <a:lnSpc>
                <a:spcPct val="130000"/>
              </a:lnSpc>
            </a:pPr>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0" name="Group 30"/>
          <p:cNvGrpSpPr>
            <a:grpSpLocks/>
          </p:cNvGrpSpPr>
          <p:nvPr/>
        </p:nvGrpSpPr>
        <p:grpSpPr bwMode="auto">
          <a:xfrm>
            <a:off x="6786578" y="2786064"/>
            <a:ext cx="1487488" cy="1809750"/>
            <a:chOff x="2626" y="1671"/>
            <a:chExt cx="937" cy="1140"/>
          </a:xfrm>
        </p:grpSpPr>
        <p:grpSp>
          <p:nvGrpSpPr>
            <p:cNvPr id="21" name="Group 31"/>
            <p:cNvGrpSpPr>
              <a:grpSpLocks/>
            </p:cNvGrpSpPr>
            <p:nvPr/>
          </p:nvGrpSpPr>
          <p:grpSpPr bwMode="auto">
            <a:xfrm rot="-899113">
              <a:off x="2670" y="1668"/>
              <a:ext cx="723" cy="1040"/>
              <a:chOff x="719" y="1913"/>
              <a:chExt cx="1204" cy="1729"/>
            </a:xfrm>
          </p:grpSpPr>
          <p:sp>
            <p:nvSpPr>
              <p:cNvPr id="23" name="Freeform 4"/>
              <p:cNvSpPr>
                <a:spLocks/>
              </p:cNvSpPr>
              <p:nvPr/>
            </p:nvSpPr>
            <p:spPr bwMode="gray">
              <a:xfrm rot="1227305">
                <a:off x="759" y="2489"/>
                <a:ext cx="310" cy="153"/>
              </a:xfrm>
              <a:custGeom>
                <a:avLst/>
                <a:gdLst>
                  <a:gd name="T0" fmla="*/ 0 w 389"/>
                  <a:gd name="T1" fmla="*/ 535660743 h 182"/>
                  <a:gd name="T2" fmla="*/ 350449060 w 389"/>
                  <a:gd name="T3" fmla="*/ 535660743 h 182"/>
                  <a:gd name="T4" fmla="*/ 350449060 w 389"/>
                  <a:gd name="T5" fmla="*/ 535660743 h 182"/>
                  <a:gd name="T6" fmla="*/ 350449060 w 389"/>
                  <a:gd name="T7" fmla="*/ 0 h 182"/>
                  <a:gd name="T8" fmla="*/ 0 w 389"/>
                  <a:gd name="T9" fmla="*/ 535660743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solidFill>
                <a:srgbClr val="C00000"/>
              </a:solidFill>
              <a:ln w="9525">
                <a:noFill/>
                <a:round/>
                <a:headEnd/>
                <a:tailEnd/>
              </a:ln>
            </p:spPr>
            <p:txBody>
              <a:bodyPr/>
              <a:lstStyle/>
              <a:p>
                <a:endParaRPr lang="zh-CN" altLang="en-US"/>
              </a:p>
            </p:txBody>
          </p:sp>
          <p:sp>
            <p:nvSpPr>
              <p:cNvPr id="24" name="Freeform 5"/>
              <p:cNvSpPr>
                <a:spLocks/>
              </p:cNvSpPr>
              <p:nvPr/>
            </p:nvSpPr>
            <p:spPr bwMode="gray">
              <a:xfrm rot="1227305">
                <a:off x="1119" y="3090"/>
                <a:ext cx="290" cy="122"/>
              </a:xfrm>
              <a:custGeom>
                <a:avLst/>
                <a:gdLst>
                  <a:gd name="T0" fmla="*/ 0 w 366"/>
                  <a:gd name="T1" fmla="*/ 335882687 h 154"/>
                  <a:gd name="T2" fmla="*/ 333629885 w 366"/>
                  <a:gd name="T3" fmla="*/ 335882687 h 154"/>
                  <a:gd name="T4" fmla="*/ 333629885 w 366"/>
                  <a:gd name="T5" fmla="*/ 335882687 h 154"/>
                  <a:gd name="T6" fmla="*/ 333629885 w 366"/>
                  <a:gd name="T7" fmla="*/ 0 h 154"/>
                  <a:gd name="T8" fmla="*/ 0 w 366"/>
                  <a:gd name="T9" fmla="*/ 335882687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solidFill>
                <a:srgbClr val="C00000"/>
              </a:solidFill>
              <a:ln w="9525">
                <a:noFill/>
                <a:round/>
                <a:headEnd/>
                <a:tailEnd/>
              </a:ln>
            </p:spPr>
            <p:txBody>
              <a:bodyPr/>
              <a:lstStyle/>
              <a:p>
                <a:endParaRPr lang="zh-CN" altLang="en-US"/>
              </a:p>
            </p:txBody>
          </p:sp>
          <p:sp>
            <p:nvSpPr>
              <p:cNvPr id="25" name="Freeform 6"/>
              <p:cNvSpPr>
                <a:spLocks/>
              </p:cNvSpPr>
              <p:nvPr/>
            </p:nvSpPr>
            <p:spPr bwMode="gray">
              <a:xfrm rot="1227305">
                <a:off x="1042" y="2281"/>
                <a:ext cx="380" cy="356"/>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solidFill>
                <a:srgbClr val="C00000"/>
              </a:solidFill>
              <a:ln w="9525">
                <a:noFill/>
                <a:round/>
                <a:headEnd/>
                <a:tailEnd/>
              </a:ln>
            </p:spPr>
            <p:txBody>
              <a:bodyPr/>
              <a:lstStyle/>
              <a:p>
                <a:endParaRPr lang="zh-CN" altLang="en-US"/>
              </a:p>
            </p:txBody>
          </p:sp>
          <p:sp>
            <p:nvSpPr>
              <p:cNvPr id="26" name="Freeform 7"/>
              <p:cNvSpPr>
                <a:spLocks/>
              </p:cNvSpPr>
              <p:nvPr/>
            </p:nvSpPr>
            <p:spPr bwMode="gray">
              <a:xfrm rot="1227305">
                <a:off x="1448" y="2299"/>
                <a:ext cx="475" cy="948"/>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solidFill>
                <a:srgbClr val="C00000"/>
              </a:solidFill>
              <a:ln w="9525">
                <a:noFill/>
                <a:round/>
                <a:headEnd/>
                <a:tailEnd/>
              </a:ln>
            </p:spPr>
            <p:txBody>
              <a:bodyPr/>
              <a:lstStyle/>
              <a:p>
                <a:endParaRPr lang="zh-CN" altLang="en-US"/>
              </a:p>
            </p:txBody>
          </p:sp>
          <p:sp>
            <p:nvSpPr>
              <p:cNvPr id="27" name="Freeform 9"/>
              <p:cNvSpPr>
                <a:spLocks/>
              </p:cNvSpPr>
              <p:nvPr/>
            </p:nvSpPr>
            <p:spPr bwMode="gray">
              <a:xfrm rot="1227305">
                <a:off x="1107" y="3500"/>
                <a:ext cx="320" cy="142"/>
              </a:xfrm>
              <a:custGeom>
                <a:avLst/>
                <a:gdLst>
                  <a:gd name="T0" fmla="*/ 0 w 404"/>
                  <a:gd name="T1" fmla="*/ 791912215 h 161"/>
                  <a:gd name="T2" fmla="*/ 334799132 w 404"/>
                  <a:gd name="T3" fmla="*/ 791912215 h 161"/>
                  <a:gd name="T4" fmla="*/ 334799132 w 404"/>
                  <a:gd name="T5" fmla="*/ 791912215 h 161"/>
                  <a:gd name="T6" fmla="*/ 334799132 w 404"/>
                  <a:gd name="T7" fmla="*/ 0 h 161"/>
                  <a:gd name="T8" fmla="*/ 0 w 404"/>
                  <a:gd name="T9" fmla="*/ 791912215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solidFill>
                <a:srgbClr val="C00000"/>
              </a:solidFill>
              <a:ln w="9525">
                <a:noFill/>
                <a:round/>
                <a:headEnd/>
                <a:tailEnd/>
              </a:ln>
            </p:spPr>
            <p:txBody>
              <a:bodyPr/>
              <a:lstStyle/>
              <a:p>
                <a:endParaRPr lang="zh-CN" altLang="en-US"/>
              </a:p>
            </p:txBody>
          </p:sp>
          <p:sp>
            <p:nvSpPr>
              <p:cNvPr id="28" name="Freeform 10"/>
              <p:cNvSpPr>
                <a:spLocks/>
              </p:cNvSpPr>
              <p:nvPr/>
            </p:nvSpPr>
            <p:spPr bwMode="gray">
              <a:xfrm rot="1227305">
                <a:off x="1339" y="3284"/>
                <a:ext cx="150" cy="311"/>
              </a:xfrm>
              <a:custGeom>
                <a:avLst/>
                <a:gdLst>
                  <a:gd name="T0" fmla="*/ 0 w 185"/>
                  <a:gd name="T1" fmla="*/ 0 h 388"/>
                  <a:gd name="T2" fmla="*/ 398456223 w 185"/>
                  <a:gd name="T3" fmla="*/ 367073659 h 388"/>
                  <a:gd name="T4" fmla="*/ 398456223 w 185"/>
                  <a:gd name="T5" fmla="*/ 367073659 h 388"/>
                  <a:gd name="T6" fmla="*/ 398456223 w 185"/>
                  <a:gd name="T7" fmla="*/ 367073659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solidFill>
                <a:srgbClr val="C00000"/>
              </a:solidFill>
              <a:ln w="9525">
                <a:noFill/>
                <a:round/>
                <a:headEnd/>
                <a:tailEnd/>
              </a:ln>
            </p:spPr>
            <p:txBody>
              <a:bodyPr/>
              <a:lstStyle/>
              <a:p>
                <a:endParaRPr lang="zh-CN" altLang="en-US"/>
              </a:p>
            </p:txBody>
          </p:sp>
          <p:sp>
            <p:nvSpPr>
              <p:cNvPr id="29" name="Freeform 8"/>
              <p:cNvSpPr>
                <a:spLocks/>
              </p:cNvSpPr>
              <p:nvPr/>
            </p:nvSpPr>
            <p:spPr bwMode="gray">
              <a:xfrm rot="1227305">
                <a:off x="1073" y="3224"/>
                <a:ext cx="370" cy="365"/>
              </a:xfrm>
              <a:custGeom>
                <a:avLst/>
                <a:gdLst>
                  <a:gd name="T0" fmla="*/ 0 w 463"/>
                  <a:gd name="T1" fmla="*/ 394156436 h 451"/>
                  <a:gd name="T2" fmla="*/ 360082895 w 463"/>
                  <a:gd name="T3" fmla="*/ 394156436 h 451"/>
                  <a:gd name="T4" fmla="*/ 360082895 w 463"/>
                  <a:gd name="T5" fmla="*/ 394156436 h 451"/>
                  <a:gd name="T6" fmla="*/ 360082895 w 463"/>
                  <a:gd name="T7" fmla="*/ 0 h 451"/>
                  <a:gd name="T8" fmla="*/ 0 w 463"/>
                  <a:gd name="T9" fmla="*/ 394156436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solidFill>
                <a:srgbClr val="DE0010"/>
              </a:solidFill>
              <a:ln w="9525">
                <a:noFill/>
                <a:round/>
                <a:headEnd/>
                <a:tailEnd/>
              </a:ln>
            </p:spPr>
            <p:txBody>
              <a:bodyPr/>
              <a:lstStyle/>
              <a:p>
                <a:endParaRPr lang="zh-CN" altLang="en-US"/>
              </a:p>
            </p:txBody>
          </p:sp>
          <p:sp>
            <p:nvSpPr>
              <p:cNvPr id="30" name="Freeform 3"/>
              <p:cNvSpPr>
                <a:spLocks/>
              </p:cNvSpPr>
              <p:nvPr/>
            </p:nvSpPr>
            <p:spPr bwMode="gray">
              <a:xfrm rot="1227305">
                <a:off x="719" y="1913"/>
                <a:ext cx="1103" cy="1217"/>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solidFill>
                <a:srgbClr val="DE0010"/>
              </a:solidFill>
              <a:ln w="9525">
                <a:noFill/>
                <a:round/>
                <a:headEnd/>
                <a:tailEnd/>
              </a:ln>
            </p:spPr>
            <p:txBody>
              <a:bodyPr/>
              <a:lstStyle/>
              <a:p>
                <a:endParaRPr lang="zh-CN" altLang="en-US"/>
              </a:p>
            </p:txBody>
          </p:sp>
        </p:grpSp>
        <p:pic>
          <p:nvPicPr>
            <p:cNvPr id="22" name="Picture 9"/>
            <p:cNvPicPr>
              <a:picLocks noChangeAspect="1" noChangeArrowheads="1"/>
            </p:cNvPicPr>
            <p:nvPr/>
          </p:nvPicPr>
          <p:blipFill>
            <a:blip r:embed="rId3"/>
            <a:srcRect/>
            <a:stretch>
              <a:fillRect/>
            </a:stretch>
          </p:blipFill>
          <p:spPr bwMode="gray">
            <a:xfrm>
              <a:off x="2626" y="2679"/>
              <a:ext cx="937" cy="132"/>
            </a:xfrm>
            <a:prstGeom prst="rect">
              <a:avLst/>
            </a:prstGeom>
            <a:noFill/>
            <a:ln w="9525">
              <a:noFill/>
              <a:miter lim="800000"/>
              <a:headEnd/>
              <a:tailEnd/>
            </a:ln>
          </p:spPr>
        </p:pic>
      </p:gr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450" decel="100000" fill="hold"/>
                                        <p:tgtEl>
                                          <p:spTgt spid="10"/>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1000"/>
                            </p:stCondLst>
                            <p:childTnLst>
                              <p:par>
                                <p:cTn id="19" presetID="3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450" decel="100000" fill="hold"/>
                                        <p:tgtEl>
                                          <p:spTgt spid="11"/>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3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450" decel="100000" fill="hold"/>
                                        <p:tgtEl>
                                          <p:spTgt spid="12"/>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32" presetID="3"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21" name="Pentagon 21"/>
          <p:cNvSpPr/>
          <p:nvPr/>
        </p:nvSpPr>
        <p:spPr bwMode="auto">
          <a:xfrm rot="5400000">
            <a:off x="1299902" y="4177687"/>
            <a:ext cx="541896" cy="193040"/>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5"/>
          <p:cNvSpPr/>
          <p:nvPr/>
        </p:nvSpPr>
        <p:spPr bwMode="auto">
          <a:xfrm>
            <a:off x="1474330" y="1622303"/>
            <a:ext cx="194169" cy="2513044"/>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3"/>
          <p:cNvSpPr/>
          <p:nvPr/>
        </p:nvSpPr>
        <p:spPr bwMode="auto">
          <a:xfrm>
            <a:off x="1474330" y="1229428"/>
            <a:ext cx="193040" cy="392875"/>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4"/>
          <p:cNvSpPr/>
          <p:nvPr/>
        </p:nvSpPr>
        <p:spPr bwMode="auto">
          <a:xfrm>
            <a:off x="1495778" y="1093954"/>
            <a:ext cx="150142" cy="135474"/>
          </a:xfrm>
          <a:prstGeom prst="rect">
            <a:avLst/>
          </a:pr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5"/>
          <p:cNvSpPr/>
          <p:nvPr/>
        </p:nvSpPr>
        <p:spPr bwMode="auto">
          <a:xfrm rot="5400000">
            <a:off x="1494646" y="4443552"/>
            <a:ext cx="152408" cy="50800"/>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6" name="Straight Connector 26"/>
          <p:cNvCxnSpPr/>
          <p:nvPr/>
        </p:nvCxnSpPr>
        <p:spPr bwMode="auto">
          <a:xfrm>
            <a:off x="1474330" y="1275715"/>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7"/>
          <p:cNvCxnSpPr/>
          <p:nvPr/>
        </p:nvCxnSpPr>
        <p:spPr bwMode="auto">
          <a:xfrm>
            <a:off x="1474330" y="1326518"/>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8"/>
          <p:cNvCxnSpPr/>
          <p:nvPr/>
        </p:nvCxnSpPr>
        <p:spPr bwMode="auto">
          <a:xfrm>
            <a:off x="1474330" y="1376192"/>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9"/>
          <p:cNvCxnSpPr/>
          <p:nvPr/>
        </p:nvCxnSpPr>
        <p:spPr bwMode="auto">
          <a:xfrm>
            <a:off x="1474330" y="1426994"/>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30"/>
          <p:cNvCxnSpPr/>
          <p:nvPr/>
        </p:nvCxnSpPr>
        <p:spPr bwMode="auto">
          <a:xfrm>
            <a:off x="1474330" y="1476668"/>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1"/>
          <p:cNvCxnSpPr/>
          <p:nvPr/>
        </p:nvCxnSpPr>
        <p:spPr bwMode="auto">
          <a:xfrm>
            <a:off x="1474330" y="1527471"/>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2"/>
          <p:cNvCxnSpPr/>
          <p:nvPr/>
        </p:nvCxnSpPr>
        <p:spPr bwMode="auto">
          <a:xfrm>
            <a:off x="1474330" y="1578274"/>
            <a:ext cx="194169"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5" name="Trapezoid 5"/>
          <p:cNvSpPr/>
          <p:nvPr/>
        </p:nvSpPr>
        <p:spPr bwMode="auto">
          <a:xfrm rot="16200000">
            <a:off x="1223139" y="3677559"/>
            <a:ext cx="462870" cy="39511"/>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rapezoid 6"/>
          <p:cNvSpPr/>
          <p:nvPr/>
        </p:nvSpPr>
        <p:spPr bwMode="auto">
          <a:xfrm rot="16200000">
            <a:off x="1223139" y="3076958"/>
            <a:ext cx="462870" cy="39511"/>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7"/>
          <p:cNvSpPr/>
          <p:nvPr/>
        </p:nvSpPr>
        <p:spPr bwMode="auto">
          <a:xfrm rot="16200000">
            <a:off x="1223704" y="2476920"/>
            <a:ext cx="461741" cy="39511"/>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8"/>
          <p:cNvSpPr/>
          <p:nvPr/>
        </p:nvSpPr>
        <p:spPr bwMode="auto">
          <a:xfrm rot="16200000">
            <a:off x="1223139" y="1876883"/>
            <a:ext cx="462870" cy="39511"/>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Pentagon 9"/>
          <p:cNvSpPr/>
          <p:nvPr/>
        </p:nvSpPr>
        <p:spPr bwMode="auto">
          <a:xfrm>
            <a:off x="1434819" y="1693426"/>
            <a:ext cx="2335671" cy="404164"/>
          </a:xfrm>
          <a:prstGeom prst="homePlate">
            <a:avLst>
              <a:gd name="adj" fmla="val 36274"/>
            </a:avLst>
          </a:prstGeom>
          <a:solidFill>
            <a:srgbClr val="E6001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10"/>
          <p:cNvSpPr/>
          <p:nvPr/>
        </p:nvSpPr>
        <p:spPr bwMode="auto">
          <a:xfrm>
            <a:off x="1434819" y="2294028"/>
            <a:ext cx="2335671" cy="404164"/>
          </a:xfrm>
          <a:prstGeom prst="homePlate">
            <a:avLst>
              <a:gd name="adj" fmla="val 36274"/>
            </a:avLst>
          </a:pr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1"/>
          <p:cNvSpPr/>
          <p:nvPr/>
        </p:nvSpPr>
        <p:spPr bwMode="auto">
          <a:xfrm>
            <a:off x="1434819" y="2894630"/>
            <a:ext cx="2335671" cy="403035"/>
          </a:xfrm>
          <a:prstGeom prst="homePlate">
            <a:avLst>
              <a:gd name="adj" fmla="val 36274"/>
            </a:avLst>
          </a:pr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2"/>
          <p:cNvSpPr/>
          <p:nvPr/>
        </p:nvSpPr>
        <p:spPr bwMode="auto">
          <a:xfrm>
            <a:off x="1434819" y="3667784"/>
            <a:ext cx="2335671" cy="404164"/>
          </a:xfrm>
          <a:prstGeom prst="homePlate">
            <a:avLst>
              <a:gd name="adj" fmla="val 36274"/>
            </a:avLst>
          </a:prstGeom>
          <a:solidFill>
            <a:schemeClr val="bg1">
              <a:lumMod val="9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38"/>
          <p:cNvSpPr txBox="1"/>
          <p:nvPr/>
        </p:nvSpPr>
        <p:spPr bwMode="auto">
          <a:xfrm>
            <a:off x="1429704" y="1772453"/>
            <a:ext cx="255198"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15" name="TextBox 191"/>
          <p:cNvSpPr txBox="1"/>
          <p:nvPr/>
        </p:nvSpPr>
        <p:spPr bwMode="auto">
          <a:xfrm>
            <a:off x="1429704" y="2373055"/>
            <a:ext cx="255198"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en-US" sz="1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16" name="TextBox 192"/>
          <p:cNvSpPr txBox="1"/>
          <p:nvPr/>
        </p:nvSpPr>
        <p:spPr bwMode="auto">
          <a:xfrm>
            <a:off x="1429704" y="2973656"/>
            <a:ext cx="255198"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en-US" sz="1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17" name="TextBox 193"/>
          <p:cNvSpPr txBox="1"/>
          <p:nvPr/>
        </p:nvSpPr>
        <p:spPr bwMode="auto">
          <a:xfrm>
            <a:off x="1429704" y="3714758"/>
            <a:ext cx="255198"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en-US" sz="10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54" name="TextBox 53"/>
          <p:cNvSpPr txBox="1"/>
          <p:nvPr/>
        </p:nvSpPr>
        <p:spPr>
          <a:xfrm>
            <a:off x="1785918" y="1717660"/>
            <a:ext cx="1569661"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直接材料成本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893148" y="1500180"/>
            <a:ext cx="4893694" cy="652486"/>
          </a:xfrm>
          <a:prstGeom prst="rect">
            <a:avLst/>
          </a:prstGeom>
          <a:noFill/>
        </p:spPr>
        <p:txBody>
          <a:bodyPr wrap="square" rtlCol="0">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不依赖间接费用分配即可归结进订单的成本，包括领料单和指定订单号</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品种的杂收杂发单</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785918" y="2312883"/>
            <a:ext cx="1107996"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间接成本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785918" y="2928940"/>
            <a:ext cx="1569661" cy="369332"/>
          </a:xfrm>
          <a:prstGeom prst="rect">
            <a:avLst/>
          </a:prstGeom>
          <a:noFill/>
        </p:spPr>
        <p:txBody>
          <a:bodyPr wrap="non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成本结转方式</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714480" y="3702616"/>
            <a:ext cx="2031326" cy="369332"/>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制造费用构成原因</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28596" y="714362"/>
            <a:ext cx="5786478" cy="369332"/>
          </a:xfrm>
          <a:prstGeom prst="rect">
            <a:avLst/>
          </a:prstGeom>
          <a:noFill/>
        </p:spPr>
        <p:txBody>
          <a:bodyPr wrap="square" rtlCol="0">
            <a:spAutoFit/>
          </a:bodyPr>
          <a:lstStyle/>
          <a:p>
            <a:r>
              <a:rPr lang="zh-CN" altLang="en-US" b="1" dirty="0" smtClean="0"/>
              <a:t>直接材料成本列的金额中，为什么会有制造费用构成？</a:t>
            </a:r>
          </a:p>
        </p:txBody>
      </p:sp>
      <p:sp>
        <p:nvSpPr>
          <p:cNvPr id="51" name="TextBox 50"/>
          <p:cNvSpPr txBox="1"/>
          <p:nvPr/>
        </p:nvSpPr>
        <p:spPr>
          <a:xfrm>
            <a:off x="3857620" y="2143122"/>
            <a:ext cx="5000660" cy="652486"/>
          </a:xfrm>
          <a:prstGeom prst="rect">
            <a:avLst/>
          </a:prstGeom>
          <a:noFill/>
        </p:spPr>
        <p:txBody>
          <a:bodyPr wrap="square" rtlCol="0">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通过间接费用分配归结进订单的成本，费用发生时不能明确由指定订单</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品种承担的金额</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857620" y="2714626"/>
            <a:ext cx="5286380" cy="932563"/>
          </a:xfrm>
          <a:prstGeom prst="rect">
            <a:avLst/>
          </a:prstGeom>
          <a:noFill/>
        </p:spPr>
        <p:txBody>
          <a:bodyPr wrap="square" rtlCol="0">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库存异动（库存明细账金额）中记录了领料单或杂收杂发单的金额和各个分项（材料、人工、制造等）的金额，成本结转方式决定了异动单据各个分项的金额转入订单成本的方式</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857620" y="3571882"/>
            <a:ext cx="5000660" cy="932563"/>
          </a:xfrm>
          <a:prstGeom prst="rect">
            <a:avLst/>
          </a:prstGeom>
          <a:noFill/>
        </p:spPr>
        <p:txBody>
          <a:bodyPr wrap="square" rtlCol="0">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采用分项结转时，如果产生直接材料的单据发出分项中有材料费和采购成本之外的分项时，其分项金额结转至订单对应的分项要素中，所以直接材料成本会包含材料费要素外的金额</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4000496" y="2143122"/>
            <a:ext cx="4786346" cy="1588"/>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929058" y="4500576"/>
            <a:ext cx="4786346" cy="1588"/>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929058" y="3571882"/>
            <a:ext cx="4786346" cy="1588"/>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000496" y="2786064"/>
            <a:ext cx="4786346" cy="1588"/>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884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3" name="TextBox 2"/>
          <p:cNvSpPr txBox="1"/>
          <p:nvPr/>
        </p:nvSpPr>
        <p:spPr>
          <a:xfrm>
            <a:off x="428596" y="714362"/>
            <a:ext cx="5786478" cy="369332"/>
          </a:xfrm>
          <a:prstGeom prst="rect">
            <a:avLst/>
          </a:prstGeom>
          <a:noFill/>
        </p:spPr>
        <p:txBody>
          <a:bodyPr wrap="square" rtlCol="0">
            <a:spAutoFit/>
          </a:bodyPr>
          <a:lstStyle/>
          <a:p>
            <a:r>
              <a:rPr lang="zh-CN" altLang="en-US" b="1" dirty="0" smtClean="0"/>
              <a:t>成本要素类型的材料费用与直接材料成本是什么关系？</a:t>
            </a:r>
          </a:p>
        </p:txBody>
      </p:sp>
      <p:pic>
        <p:nvPicPr>
          <p:cNvPr id="2050" name="Picture 2"/>
          <p:cNvPicPr>
            <a:picLocks noChangeAspect="1" noChangeArrowheads="1"/>
          </p:cNvPicPr>
          <p:nvPr/>
        </p:nvPicPr>
        <p:blipFill>
          <a:blip r:embed="rId2"/>
          <a:srcRect/>
          <a:stretch>
            <a:fillRect/>
          </a:stretch>
        </p:blipFill>
        <p:spPr bwMode="auto">
          <a:xfrm>
            <a:off x="214282" y="1071552"/>
            <a:ext cx="8294687" cy="2133600"/>
          </a:xfrm>
          <a:prstGeom prst="rect">
            <a:avLst/>
          </a:prstGeom>
          <a:noFill/>
          <a:ln w="9525">
            <a:noFill/>
            <a:miter lim="800000"/>
            <a:headEnd/>
            <a:tailEnd/>
          </a:ln>
          <a:effectLst/>
        </p:spPr>
      </p:pic>
      <p:sp>
        <p:nvSpPr>
          <p:cNvPr id="5" name="TextBox 4"/>
          <p:cNvSpPr txBox="1"/>
          <p:nvPr/>
        </p:nvSpPr>
        <p:spPr>
          <a:xfrm>
            <a:off x="357158" y="3357568"/>
            <a:ext cx="8501090" cy="1754326"/>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查询库存明细账金额，可以看到领料单发出金额和材料费、制造费分项的金额</a:t>
            </a:r>
            <a:endParaRPr lang="en-US" altLang="zh-CN" sz="1200" dirty="0" smtClean="0"/>
          </a:p>
          <a:p>
            <a:pPr>
              <a:lnSpc>
                <a:spcPct val="150000"/>
              </a:lnSpc>
              <a:buClr>
                <a:srgbClr val="FF0000"/>
              </a:buClr>
              <a:buFont typeface="Wingdings" pitchFamily="2" charset="2"/>
              <a:buChar char="l"/>
            </a:pPr>
            <a:r>
              <a:rPr lang="zh-CN" altLang="en-US" sz="1200" dirty="0" smtClean="0"/>
              <a:t>领料的金额全部计入生产订单，不依赖间接费用分配，属于</a:t>
            </a:r>
            <a:r>
              <a:rPr lang="zh-CN" altLang="en-US" sz="1200" b="1" dirty="0" smtClean="0"/>
              <a:t>直接材料成本</a:t>
            </a:r>
            <a:endParaRPr lang="en-US" altLang="zh-CN" sz="1200" b="1" dirty="0" smtClean="0"/>
          </a:p>
          <a:p>
            <a:pPr>
              <a:lnSpc>
                <a:spcPct val="150000"/>
              </a:lnSpc>
              <a:buClr>
                <a:srgbClr val="FF0000"/>
              </a:buClr>
              <a:buFont typeface="Wingdings" pitchFamily="2" charset="2"/>
              <a:buChar char="l"/>
            </a:pPr>
            <a:r>
              <a:rPr lang="zh-CN" altLang="en-US" sz="1200" dirty="0" smtClean="0"/>
              <a:t>领料单的金额归结至订单时，各个分项以什么方式归结到订单的明细成本要素，受成本结转方式控制</a:t>
            </a:r>
            <a:endParaRPr lang="en-US" altLang="zh-CN" sz="1200" dirty="0" smtClean="0"/>
          </a:p>
          <a:p>
            <a:pPr>
              <a:lnSpc>
                <a:spcPct val="150000"/>
              </a:lnSpc>
              <a:buClr>
                <a:srgbClr val="FF0000"/>
              </a:buClr>
              <a:buFont typeface="Wingdings" pitchFamily="2" charset="2"/>
              <a:buChar char="l"/>
            </a:pPr>
            <a:r>
              <a:rPr lang="zh-CN" altLang="en-US" sz="1200" dirty="0" smtClean="0"/>
              <a:t>综合结转时，所有分项金额计入订单成本要素类型</a:t>
            </a:r>
            <a:r>
              <a:rPr lang="en-US" altLang="zh-CN" sz="1200" dirty="0" smtClean="0"/>
              <a:t>=</a:t>
            </a:r>
            <a:r>
              <a:rPr lang="zh-CN" altLang="en-US" sz="1200" dirty="0" smtClean="0"/>
              <a:t>材料费用的明细要素；分项结转时，按发出分项计入订单对应要素类型的明细要素</a:t>
            </a:r>
            <a:endParaRPr lang="en-US" altLang="zh-CN" sz="1200" dirty="0" smtClean="0"/>
          </a:p>
          <a:p>
            <a:pPr>
              <a:lnSpc>
                <a:spcPct val="150000"/>
              </a:lnSpc>
              <a:buClr>
                <a:srgbClr val="FF0000"/>
              </a:buClr>
              <a:buFont typeface="Wingdings" pitchFamily="2" charset="2"/>
              <a:buChar char="l"/>
            </a:pPr>
            <a:r>
              <a:rPr lang="zh-CN" altLang="en-US" sz="1200" b="1" dirty="0" smtClean="0"/>
              <a:t>直接材料成本属于订单成本的来源方式，即成本是否为直接计入，成本要素类型属于订单成本的维度</a:t>
            </a:r>
            <a:endParaRPr lang="zh-CN" altLang="en-US" sz="1200" b="1"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4" name="TextBox 3"/>
          <p:cNvSpPr txBox="1"/>
          <p:nvPr/>
        </p:nvSpPr>
        <p:spPr>
          <a:xfrm>
            <a:off x="214282" y="571486"/>
            <a:ext cx="8786874" cy="1938992"/>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000" dirty="0" smtClean="0"/>
              <a:t>将要素类型分为材料费用和非材料费用，非材料费用包括人工费用、制造费用、外协费用、机器费用；按照成本是否直接记入，可以分为直接成本材料成本和间接费用。两个概念是存在交叉的</a:t>
            </a:r>
            <a:endParaRPr lang="en-US" altLang="zh-CN" sz="1000" dirty="0" smtClean="0"/>
          </a:p>
          <a:p>
            <a:pPr>
              <a:lnSpc>
                <a:spcPct val="150000"/>
              </a:lnSpc>
              <a:buClr>
                <a:srgbClr val="FF0000"/>
              </a:buClr>
              <a:buFont typeface="Wingdings" pitchFamily="2" charset="2"/>
              <a:buChar char="l"/>
            </a:pPr>
            <a:r>
              <a:rPr lang="zh-CN" altLang="en-US" sz="1000" dirty="0" smtClean="0"/>
              <a:t>材料费用的金额可能包含直接材料成本和间接成本，直接材料成本的金额可能包含材料费用和非材料费用（分项结转）</a:t>
            </a:r>
            <a:endParaRPr lang="en-US" altLang="zh-CN" sz="1000" dirty="0" smtClean="0"/>
          </a:p>
          <a:p>
            <a:pPr>
              <a:lnSpc>
                <a:spcPct val="150000"/>
              </a:lnSpc>
              <a:buClr>
                <a:srgbClr val="FF0000"/>
              </a:buClr>
              <a:buFont typeface="Wingdings" pitchFamily="2" charset="2"/>
              <a:buChar char="l"/>
            </a:pPr>
            <a:r>
              <a:rPr lang="zh-CN" altLang="en-US" sz="1000" dirty="0" smtClean="0"/>
              <a:t>目前存在企业用材料费用的本期发生合计与本期领料</a:t>
            </a:r>
            <a:r>
              <a:rPr lang="en-US" altLang="zh-CN" sz="1000" dirty="0" smtClean="0"/>
              <a:t>-</a:t>
            </a:r>
            <a:r>
              <a:rPr lang="zh-CN" altLang="en-US" sz="1000" dirty="0" smtClean="0"/>
              <a:t>退料核对、非材料费用的本期发生合计与本期间接成本核对，这就是搞混了要素类型与成本来源方式的关系，这两者直接没有勾稽关系，而是交叉的关系</a:t>
            </a:r>
            <a:endParaRPr lang="en-US" altLang="zh-CN" sz="1000" dirty="0" smtClean="0"/>
          </a:p>
          <a:p>
            <a:pPr>
              <a:lnSpc>
                <a:spcPct val="150000"/>
              </a:lnSpc>
              <a:buClr>
                <a:srgbClr val="FF0000"/>
              </a:buClr>
              <a:buFont typeface="Wingdings" pitchFamily="2" charset="2"/>
              <a:buChar char="l"/>
            </a:pPr>
            <a:r>
              <a:rPr lang="zh-CN" altLang="en-US" sz="1000" dirty="0" smtClean="0"/>
              <a:t>材料费用的本期发生合计</a:t>
            </a:r>
            <a:r>
              <a:rPr lang="en-US" altLang="zh-CN" sz="1000" dirty="0" smtClean="0"/>
              <a:t>=</a:t>
            </a:r>
            <a:r>
              <a:rPr lang="zh-CN" altLang="en-US" sz="1000" dirty="0" smtClean="0"/>
              <a:t>材料费用直接材料（材料费用领料</a:t>
            </a:r>
            <a:r>
              <a:rPr lang="en-US" altLang="zh-CN" sz="1000" dirty="0" smtClean="0"/>
              <a:t>-</a:t>
            </a:r>
            <a:r>
              <a:rPr lang="zh-CN" altLang="en-US" sz="1000" dirty="0" smtClean="0"/>
              <a:t>退料</a:t>
            </a:r>
            <a:r>
              <a:rPr lang="en-US" altLang="zh-CN" sz="1000" dirty="0" smtClean="0"/>
              <a:t>+</a:t>
            </a:r>
            <a:r>
              <a:rPr lang="zh-CN" altLang="en-US" sz="1000" dirty="0" smtClean="0"/>
              <a:t>材料费用指定目标对象的杂收杂发）</a:t>
            </a:r>
            <a:r>
              <a:rPr lang="en-US" altLang="zh-CN" sz="1000" dirty="0" smtClean="0"/>
              <a:t>+</a:t>
            </a:r>
            <a:r>
              <a:rPr lang="zh-CN" altLang="en-US" sz="1000" dirty="0" smtClean="0"/>
              <a:t>材料费用间接成本，如果材料费用的本期发生合计</a:t>
            </a:r>
            <a:r>
              <a:rPr lang="en-US" altLang="zh-CN" sz="1000" dirty="0" smtClean="0"/>
              <a:t>=</a:t>
            </a:r>
            <a:r>
              <a:rPr lang="zh-CN" altLang="en-US" sz="1000" dirty="0" smtClean="0"/>
              <a:t>本期领料</a:t>
            </a:r>
            <a:r>
              <a:rPr lang="en-US" altLang="zh-CN" sz="1000" dirty="0" smtClean="0"/>
              <a:t>-</a:t>
            </a:r>
            <a:r>
              <a:rPr lang="zh-CN" altLang="en-US" sz="1000" dirty="0" smtClean="0"/>
              <a:t>退料，需要材料费用领料</a:t>
            </a:r>
            <a:r>
              <a:rPr lang="en-US" altLang="zh-CN" sz="1000" dirty="0" smtClean="0"/>
              <a:t>-</a:t>
            </a:r>
            <a:r>
              <a:rPr lang="zh-CN" altLang="en-US" sz="1000" dirty="0" smtClean="0"/>
              <a:t>退料</a:t>
            </a:r>
            <a:r>
              <a:rPr lang="en-US" altLang="zh-CN" sz="1000" dirty="0" smtClean="0"/>
              <a:t>=</a:t>
            </a:r>
            <a:r>
              <a:rPr lang="zh-CN" altLang="en-US" sz="1000" dirty="0" smtClean="0"/>
              <a:t>本期领料</a:t>
            </a:r>
            <a:r>
              <a:rPr lang="en-US" altLang="zh-CN" sz="1000" dirty="0" smtClean="0"/>
              <a:t>-</a:t>
            </a:r>
            <a:r>
              <a:rPr lang="zh-CN" altLang="en-US" sz="1000" dirty="0" smtClean="0"/>
              <a:t>退料（即综合结转）且不存在材料费用间接成本和材料费用指定目标对象的杂收杂发</a:t>
            </a:r>
            <a:endParaRPr lang="en-US" altLang="zh-CN" sz="1000" dirty="0" smtClean="0"/>
          </a:p>
          <a:p>
            <a:pPr>
              <a:lnSpc>
                <a:spcPct val="150000"/>
              </a:lnSpc>
              <a:buClr>
                <a:srgbClr val="FF0000"/>
              </a:buClr>
              <a:buFont typeface="Wingdings" pitchFamily="2" charset="2"/>
              <a:buChar char="l"/>
            </a:pPr>
            <a:r>
              <a:rPr lang="zh-CN" altLang="en-US" sz="1000" dirty="0" smtClean="0"/>
              <a:t>同理，如果非材料费用的本期发生合计</a:t>
            </a:r>
            <a:r>
              <a:rPr lang="en-US" altLang="zh-CN" sz="1000" dirty="0" smtClean="0"/>
              <a:t>=</a:t>
            </a:r>
            <a:r>
              <a:rPr lang="zh-CN" altLang="en-US" sz="1000" dirty="0" smtClean="0"/>
              <a:t>本期间接费用，需要非材料费用的直接材料</a:t>
            </a:r>
            <a:r>
              <a:rPr lang="en-US" altLang="zh-CN" sz="1000" dirty="0" smtClean="0"/>
              <a:t>=0</a:t>
            </a:r>
            <a:r>
              <a:rPr lang="zh-CN" altLang="en-US" sz="1000" dirty="0" smtClean="0"/>
              <a:t>（即综合结转）且不存在非材料费用指定目标对象的杂收杂发</a:t>
            </a:r>
            <a:endParaRPr lang="zh-CN" altLang="en-US" sz="1000" dirty="0"/>
          </a:p>
        </p:txBody>
      </p:sp>
      <p:sp>
        <p:nvSpPr>
          <p:cNvPr id="5" name="矩形 4"/>
          <p:cNvSpPr/>
          <p:nvPr/>
        </p:nvSpPr>
        <p:spPr>
          <a:xfrm>
            <a:off x="1571604" y="2643188"/>
            <a:ext cx="6000792"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16200000" flipH="1">
            <a:off x="3501233" y="3713955"/>
            <a:ext cx="214312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5" idx="3"/>
          </p:cNvCxnSpPr>
          <p:nvPr/>
        </p:nvCxnSpPr>
        <p:spPr>
          <a:xfrm>
            <a:off x="1571604" y="3714758"/>
            <a:ext cx="600079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0800000">
            <a:off x="1571604" y="4929204"/>
            <a:ext cx="2357454"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3372" y="4786328"/>
            <a:ext cx="928694" cy="276999"/>
          </a:xfrm>
          <a:prstGeom prst="rect">
            <a:avLst/>
          </a:prstGeom>
          <a:noFill/>
        </p:spPr>
        <p:txBody>
          <a:bodyPr wrap="square" rtlCol="0">
            <a:spAutoFit/>
          </a:bodyPr>
          <a:lstStyle/>
          <a:p>
            <a:r>
              <a:rPr lang="zh-CN" altLang="en-US" sz="1200" b="1" dirty="0" smtClean="0"/>
              <a:t>直接计入</a:t>
            </a:r>
            <a:endParaRPr lang="zh-CN" altLang="en-US" sz="1200" b="1" dirty="0"/>
          </a:p>
        </p:txBody>
      </p:sp>
      <p:cxnSp>
        <p:nvCxnSpPr>
          <p:cNvPr id="15" name="直接箭头连接符 14"/>
          <p:cNvCxnSpPr/>
          <p:nvPr/>
        </p:nvCxnSpPr>
        <p:spPr>
          <a:xfrm>
            <a:off x="5143504" y="4929204"/>
            <a:ext cx="2357454"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85852" y="4795081"/>
            <a:ext cx="357190" cy="276999"/>
          </a:xfrm>
          <a:prstGeom prst="rect">
            <a:avLst/>
          </a:prstGeom>
          <a:noFill/>
        </p:spPr>
        <p:txBody>
          <a:bodyPr wrap="square" rtlCol="0">
            <a:spAutoFit/>
          </a:bodyPr>
          <a:lstStyle/>
          <a:p>
            <a:r>
              <a:rPr lang="zh-CN" altLang="en-US" sz="1200" b="1" dirty="0" smtClean="0"/>
              <a:t>否</a:t>
            </a:r>
            <a:endParaRPr lang="zh-CN" altLang="en-US" sz="1200" b="1" dirty="0"/>
          </a:p>
        </p:txBody>
      </p:sp>
      <p:sp>
        <p:nvSpPr>
          <p:cNvPr id="21" name="TextBox 20"/>
          <p:cNvSpPr txBox="1"/>
          <p:nvPr/>
        </p:nvSpPr>
        <p:spPr>
          <a:xfrm>
            <a:off x="7500958" y="4795081"/>
            <a:ext cx="357190" cy="276999"/>
          </a:xfrm>
          <a:prstGeom prst="rect">
            <a:avLst/>
          </a:prstGeom>
          <a:noFill/>
        </p:spPr>
        <p:txBody>
          <a:bodyPr wrap="square" rtlCol="0">
            <a:spAutoFit/>
          </a:bodyPr>
          <a:lstStyle/>
          <a:p>
            <a:r>
              <a:rPr lang="zh-CN" altLang="en-US" sz="1200" b="1" dirty="0" smtClean="0"/>
              <a:t>是</a:t>
            </a:r>
            <a:endParaRPr lang="zh-CN" altLang="en-US" sz="1200" b="1" dirty="0"/>
          </a:p>
        </p:txBody>
      </p:sp>
      <p:sp>
        <p:nvSpPr>
          <p:cNvPr id="22" name="TextBox 21"/>
          <p:cNvSpPr txBox="1"/>
          <p:nvPr/>
        </p:nvSpPr>
        <p:spPr>
          <a:xfrm>
            <a:off x="642910" y="2643188"/>
            <a:ext cx="857256" cy="276999"/>
          </a:xfrm>
          <a:prstGeom prst="rect">
            <a:avLst/>
          </a:prstGeom>
          <a:noFill/>
        </p:spPr>
        <p:txBody>
          <a:bodyPr wrap="square" rtlCol="0">
            <a:spAutoFit/>
          </a:bodyPr>
          <a:lstStyle/>
          <a:p>
            <a:r>
              <a:rPr lang="zh-CN" altLang="en-US" sz="1200" b="1" dirty="0" smtClean="0"/>
              <a:t>材料费用</a:t>
            </a:r>
            <a:endParaRPr lang="zh-CN" altLang="en-US" sz="1200" b="1" dirty="0"/>
          </a:p>
        </p:txBody>
      </p:sp>
      <p:sp>
        <p:nvSpPr>
          <p:cNvPr id="23" name="TextBox 22"/>
          <p:cNvSpPr txBox="1"/>
          <p:nvPr/>
        </p:nvSpPr>
        <p:spPr>
          <a:xfrm>
            <a:off x="785786" y="3571882"/>
            <a:ext cx="928694" cy="276999"/>
          </a:xfrm>
          <a:prstGeom prst="rect">
            <a:avLst/>
          </a:prstGeom>
          <a:noFill/>
        </p:spPr>
        <p:txBody>
          <a:bodyPr wrap="square" rtlCol="0">
            <a:spAutoFit/>
          </a:bodyPr>
          <a:lstStyle/>
          <a:p>
            <a:r>
              <a:rPr lang="zh-CN" altLang="en-US" sz="1200" b="1" dirty="0" smtClean="0"/>
              <a:t>要素类型</a:t>
            </a:r>
            <a:endParaRPr lang="zh-CN" altLang="en-US" sz="1200" b="1" dirty="0"/>
          </a:p>
        </p:txBody>
      </p:sp>
      <p:cxnSp>
        <p:nvCxnSpPr>
          <p:cNvPr id="24" name="直接箭头连接符 23"/>
          <p:cNvCxnSpPr/>
          <p:nvPr/>
        </p:nvCxnSpPr>
        <p:spPr>
          <a:xfrm rot="5400000" flipH="1" flipV="1">
            <a:off x="1072332" y="3142460"/>
            <a:ext cx="714380"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1070744" y="4285468"/>
            <a:ext cx="714380"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5984" y="2928940"/>
            <a:ext cx="1571636" cy="584775"/>
          </a:xfrm>
          <a:prstGeom prst="rect">
            <a:avLst/>
          </a:prstGeom>
          <a:noFill/>
        </p:spPr>
        <p:txBody>
          <a:bodyPr wrap="square" rtlCol="0">
            <a:spAutoFit/>
          </a:bodyPr>
          <a:lstStyle/>
          <a:p>
            <a:pPr algn="ctr"/>
            <a:r>
              <a:rPr lang="zh-CN" altLang="en-US" sz="1600" dirty="0" smtClean="0"/>
              <a:t>材料费用要素</a:t>
            </a:r>
            <a:endParaRPr lang="en-US" altLang="zh-CN" sz="1600" dirty="0" smtClean="0"/>
          </a:p>
          <a:p>
            <a:pPr algn="ctr"/>
            <a:r>
              <a:rPr lang="zh-CN" altLang="en-US" sz="1600" dirty="0" smtClean="0"/>
              <a:t>间接成本</a:t>
            </a:r>
            <a:endParaRPr lang="zh-CN" altLang="en-US" sz="1600" dirty="0"/>
          </a:p>
        </p:txBody>
      </p:sp>
      <p:sp>
        <p:nvSpPr>
          <p:cNvPr id="29" name="TextBox 28"/>
          <p:cNvSpPr txBox="1"/>
          <p:nvPr/>
        </p:nvSpPr>
        <p:spPr>
          <a:xfrm>
            <a:off x="2214546" y="3929072"/>
            <a:ext cx="1785950" cy="584775"/>
          </a:xfrm>
          <a:prstGeom prst="rect">
            <a:avLst/>
          </a:prstGeom>
          <a:noFill/>
        </p:spPr>
        <p:txBody>
          <a:bodyPr wrap="square" rtlCol="0">
            <a:spAutoFit/>
          </a:bodyPr>
          <a:lstStyle/>
          <a:p>
            <a:pPr algn="ctr"/>
            <a:r>
              <a:rPr lang="zh-CN" altLang="en-US" sz="1600" dirty="0" smtClean="0"/>
              <a:t>非材料费用要素间接成本</a:t>
            </a:r>
            <a:endParaRPr lang="zh-CN" altLang="en-US" sz="1600" dirty="0"/>
          </a:p>
        </p:txBody>
      </p:sp>
      <p:sp>
        <p:nvSpPr>
          <p:cNvPr id="30" name="TextBox 29"/>
          <p:cNvSpPr txBox="1"/>
          <p:nvPr/>
        </p:nvSpPr>
        <p:spPr>
          <a:xfrm>
            <a:off x="5214942" y="2928940"/>
            <a:ext cx="1571636" cy="584775"/>
          </a:xfrm>
          <a:prstGeom prst="rect">
            <a:avLst/>
          </a:prstGeom>
          <a:noFill/>
        </p:spPr>
        <p:txBody>
          <a:bodyPr wrap="square" rtlCol="0">
            <a:spAutoFit/>
          </a:bodyPr>
          <a:lstStyle/>
          <a:p>
            <a:pPr algn="ctr"/>
            <a:r>
              <a:rPr lang="zh-CN" altLang="en-US" sz="1600" dirty="0" smtClean="0"/>
              <a:t>材料费用要素直接材料</a:t>
            </a:r>
            <a:endParaRPr lang="zh-CN" altLang="en-US" sz="1600" dirty="0"/>
          </a:p>
        </p:txBody>
      </p:sp>
      <p:sp>
        <p:nvSpPr>
          <p:cNvPr id="31" name="TextBox 30"/>
          <p:cNvSpPr txBox="1"/>
          <p:nvPr/>
        </p:nvSpPr>
        <p:spPr>
          <a:xfrm>
            <a:off x="5214942" y="3929072"/>
            <a:ext cx="1714512" cy="584775"/>
          </a:xfrm>
          <a:prstGeom prst="rect">
            <a:avLst/>
          </a:prstGeom>
          <a:noFill/>
        </p:spPr>
        <p:txBody>
          <a:bodyPr wrap="square" rtlCol="0">
            <a:spAutoFit/>
          </a:bodyPr>
          <a:lstStyle/>
          <a:p>
            <a:pPr algn="ctr"/>
            <a:r>
              <a:rPr lang="zh-CN" altLang="en-US" sz="1600" dirty="0" smtClean="0"/>
              <a:t>非材料费用要素直接材料</a:t>
            </a:r>
            <a:endParaRPr lang="zh-CN" altLang="en-US" sz="1600" dirty="0"/>
          </a:p>
        </p:txBody>
      </p:sp>
      <p:sp>
        <p:nvSpPr>
          <p:cNvPr id="25" name="TextBox 24"/>
          <p:cNvSpPr txBox="1"/>
          <p:nvPr/>
        </p:nvSpPr>
        <p:spPr>
          <a:xfrm>
            <a:off x="428596" y="4429138"/>
            <a:ext cx="1000132" cy="276999"/>
          </a:xfrm>
          <a:prstGeom prst="rect">
            <a:avLst/>
          </a:prstGeom>
          <a:noFill/>
        </p:spPr>
        <p:txBody>
          <a:bodyPr wrap="square" rtlCol="0">
            <a:spAutoFit/>
          </a:bodyPr>
          <a:lstStyle/>
          <a:p>
            <a:r>
              <a:rPr lang="zh-CN" altLang="en-US" sz="1200" b="1" dirty="0" smtClean="0"/>
              <a:t>非材料费用</a:t>
            </a:r>
            <a:endParaRPr lang="zh-CN" altLang="en-US" sz="1200" b="1"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3" name="TextBox 1"/>
          <p:cNvSpPr txBox="1">
            <a:spLocks noChangeArrowheads="1"/>
          </p:cNvSpPr>
          <p:nvPr/>
        </p:nvSpPr>
        <p:spPr bwMode="auto">
          <a:xfrm>
            <a:off x="1106488" y="725835"/>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01</a:t>
            </a:r>
            <a:endParaRPr lang="zh-CN" altLang="en-US" sz="8000" b="1" dirty="0">
              <a:solidFill>
                <a:schemeClr val="bg1">
                  <a:lumMod val="65000"/>
                </a:schemeClr>
              </a:solidFill>
              <a:latin typeface="Ebrima" pitchFamily="2" charset="0"/>
            </a:endParaRPr>
          </a:p>
        </p:txBody>
      </p:sp>
      <p:sp>
        <p:nvSpPr>
          <p:cNvPr id="4" name="TextBox 3"/>
          <p:cNvSpPr txBox="1">
            <a:spLocks noChangeArrowheads="1"/>
          </p:cNvSpPr>
          <p:nvPr/>
        </p:nvSpPr>
        <p:spPr bwMode="auto">
          <a:xfrm>
            <a:off x="2321668" y="1446207"/>
            <a:ext cx="1890280" cy="369332"/>
          </a:xfrm>
          <a:prstGeom prst="rect">
            <a:avLst/>
          </a:prstGeom>
          <a:solidFill>
            <a:srgbClr val="E60012"/>
          </a:solidFill>
          <a:ln>
            <a:noFill/>
          </a:ln>
        </p:spPr>
        <p:txBody>
          <a:bodyPr anchor="ct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本层成本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2709713" y="843558"/>
            <a:ext cx="6005691"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lnSpc>
                <a:spcPct val="130000"/>
              </a:lnSpc>
            </a:pPr>
            <a:r>
              <a:rPr lang="zh-CN" altLang="en-US" sz="1200" dirty="0" smtClean="0">
                <a:solidFill>
                  <a:schemeClr val="tx1">
                    <a:lumMod val="85000"/>
                    <a:lumOff val="15000"/>
                  </a:schemeClr>
                </a:solidFill>
                <a:latin typeface="Ebrima" pitchFamily="2" charset="0"/>
              </a:rPr>
              <a:t>直接材料的本层金额来源于领用料品</a:t>
            </a:r>
            <a:r>
              <a:rPr lang="en-US" altLang="zh-CN" sz="1200" dirty="0" smtClean="0">
                <a:solidFill>
                  <a:schemeClr val="tx1">
                    <a:lumMod val="85000"/>
                    <a:lumOff val="15000"/>
                  </a:schemeClr>
                </a:solidFill>
                <a:latin typeface="Ebrima" pitchFamily="2" charset="0"/>
              </a:rPr>
              <a:t>.</a:t>
            </a:r>
            <a:r>
              <a:rPr lang="zh-CN" altLang="en-US" sz="1200" dirty="0" smtClean="0">
                <a:solidFill>
                  <a:schemeClr val="tx1">
                    <a:lumMod val="85000"/>
                    <a:lumOff val="15000"/>
                  </a:schemeClr>
                </a:solidFill>
                <a:latin typeface="Ebrima" pitchFamily="2" charset="0"/>
              </a:rPr>
              <a:t>可生产</a:t>
            </a:r>
            <a:r>
              <a:rPr lang="en-US" altLang="zh-CN" sz="1200" dirty="0" smtClean="0">
                <a:solidFill>
                  <a:schemeClr val="tx1">
                    <a:lumMod val="85000"/>
                    <a:lumOff val="15000"/>
                  </a:schemeClr>
                </a:solidFill>
                <a:latin typeface="Ebrima" pitchFamily="2" charset="0"/>
              </a:rPr>
              <a:t>=false</a:t>
            </a:r>
            <a:r>
              <a:rPr lang="zh-CN" altLang="en-US" sz="1200" dirty="0" smtClean="0">
                <a:solidFill>
                  <a:schemeClr val="tx1">
                    <a:lumMod val="85000"/>
                    <a:lumOff val="15000"/>
                  </a:schemeClr>
                </a:solidFill>
                <a:latin typeface="Ebrima" pitchFamily="2" charset="0"/>
              </a:rPr>
              <a:t>的金额或可生产</a:t>
            </a:r>
            <a:r>
              <a:rPr lang="en-US" altLang="zh-CN" sz="1200" dirty="0" smtClean="0">
                <a:solidFill>
                  <a:schemeClr val="tx1">
                    <a:lumMod val="85000"/>
                    <a:lumOff val="15000"/>
                  </a:schemeClr>
                </a:solidFill>
                <a:latin typeface="Ebrima" pitchFamily="2" charset="0"/>
              </a:rPr>
              <a:t>=true</a:t>
            </a:r>
            <a:r>
              <a:rPr lang="zh-CN" altLang="en-US" sz="1200" dirty="0" smtClean="0">
                <a:solidFill>
                  <a:schemeClr val="tx1">
                    <a:lumMod val="85000"/>
                    <a:lumOff val="15000"/>
                  </a:schemeClr>
                </a:solidFill>
                <a:latin typeface="Ebrima" pitchFamily="2" charset="0"/>
              </a:rPr>
              <a:t>的采购分项金额；间接成本的本层金额来源与对应费用数据的本层，费用数据的来源应用</a:t>
            </a:r>
            <a:r>
              <a:rPr lang="en-US" altLang="zh-CN" sz="1200" dirty="0" smtClean="0">
                <a:solidFill>
                  <a:schemeClr val="tx1">
                    <a:lumMod val="85000"/>
                    <a:lumOff val="15000"/>
                  </a:schemeClr>
                </a:solidFill>
                <a:latin typeface="Ebrima" pitchFamily="2" charset="0"/>
              </a:rPr>
              <a:t>=</a:t>
            </a:r>
            <a:r>
              <a:rPr lang="zh-CN" altLang="en-US" sz="1200" dirty="0" smtClean="0">
                <a:solidFill>
                  <a:schemeClr val="tx1">
                    <a:lumMod val="85000"/>
                    <a:lumOff val="15000"/>
                  </a:schemeClr>
                </a:solidFill>
                <a:latin typeface="Ebrima" pitchFamily="2" charset="0"/>
              </a:rPr>
              <a:t>库存管理时，费用数据的本层来源与直接材料相同</a:t>
            </a:r>
            <a:endParaRPr lang="zh-CN" altLang="en-US" sz="1200" dirty="0">
              <a:solidFill>
                <a:schemeClr val="tx1">
                  <a:lumMod val="85000"/>
                  <a:lumOff val="15000"/>
                </a:schemeClr>
              </a:solidFill>
              <a:latin typeface="Ebrima" pitchFamily="2" charset="0"/>
            </a:endParaRPr>
          </a:p>
        </p:txBody>
      </p:sp>
      <p:sp>
        <p:nvSpPr>
          <p:cNvPr id="6" name="TextBox 8"/>
          <p:cNvSpPr txBox="1">
            <a:spLocks noChangeArrowheads="1"/>
          </p:cNvSpPr>
          <p:nvPr/>
        </p:nvSpPr>
        <p:spPr bwMode="auto">
          <a:xfrm>
            <a:off x="1106488" y="2210147"/>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02</a:t>
            </a:r>
            <a:endParaRPr lang="zh-CN" altLang="en-US" sz="8000" b="1" dirty="0">
              <a:solidFill>
                <a:schemeClr val="bg1">
                  <a:lumMod val="65000"/>
                </a:schemeClr>
              </a:solidFill>
              <a:latin typeface="Ebrima" pitchFamily="2" charset="0"/>
            </a:endParaRPr>
          </a:p>
        </p:txBody>
      </p:sp>
      <p:sp>
        <p:nvSpPr>
          <p:cNvPr id="7" name="TextBox 9"/>
          <p:cNvSpPr txBox="1">
            <a:spLocks noChangeArrowheads="1"/>
          </p:cNvSpPr>
          <p:nvPr/>
        </p:nvSpPr>
        <p:spPr bwMode="auto">
          <a:xfrm>
            <a:off x="2321668" y="29305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下层成本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TextBox 12"/>
          <p:cNvSpPr txBox="1">
            <a:spLocks noChangeArrowheads="1"/>
          </p:cNvSpPr>
          <p:nvPr/>
        </p:nvSpPr>
        <p:spPr bwMode="auto">
          <a:xfrm>
            <a:off x="1106488" y="3696047"/>
            <a:ext cx="189028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8000" b="1" dirty="0">
                <a:solidFill>
                  <a:schemeClr val="bg1">
                    <a:lumMod val="65000"/>
                  </a:schemeClr>
                </a:solidFill>
                <a:latin typeface="Ebrima" pitchFamily="2" charset="0"/>
              </a:rPr>
              <a:t>03</a:t>
            </a:r>
            <a:endParaRPr lang="zh-CN" altLang="en-US" sz="8000" b="1" dirty="0">
              <a:solidFill>
                <a:schemeClr val="bg1">
                  <a:lumMod val="65000"/>
                </a:schemeClr>
              </a:solidFill>
              <a:latin typeface="Ebrima" pitchFamily="2" charset="0"/>
            </a:endParaRPr>
          </a:p>
        </p:txBody>
      </p:sp>
      <p:sp>
        <p:nvSpPr>
          <p:cNvPr id="9" name="TextBox 13"/>
          <p:cNvSpPr txBox="1">
            <a:spLocks noChangeArrowheads="1"/>
          </p:cNvSpPr>
          <p:nvPr/>
        </p:nvSpPr>
        <p:spPr bwMode="auto">
          <a:xfrm>
            <a:off x="2321668" y="4416419"/>
            <a:ext cx="1890280" cy="369332"/>
          </a:xfrm>
          <a:prstGeom prst="rect">
            <a:avLst/>
          </a:prstGeom>
          <a:solidFill>
            <a:srgbClr val="E60012"/>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业务含义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a:off x="2643174" y="3429006"/>
            <a:ext cx="5857916"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30000"/>
              </a:lnSpc>
            </a:pPr>
            <a:r>
              <a:rPr lang="zh-CN" altLang="en-US" sz="1200" dirty="0" smtClean="0">
                <a:solidFill>
                  <a:schemeClr val="tx1">
                    <a:lumMod val="85000"/>
                    <a:lumOff val="15000"/>
                  </a:schemeClr>
                </a:solidFill>
                <a:latin typeface="Ebrima" pitchFamily="2" charset="0"/>
              </a:rPr>
              <a:t>系统里</a:t>
            </a:r>
            <a:r>
              <a:rPr lang="zh-CN" altLang="en-US" sz="1200" b="1" dirty="0" smtClean="0">
                <a:solidFill>
                  <a:schemeClr val="tx1">
                    <a:lumMod val="85000"/>
                    <a:lumOff val="15000"/>
                  </a:schemeClr>
                </a:solidFill>
                <a:latin typeface="Ebrima" pitchFamily="2" charset="0"/>
              </a:rPr>
              <a:t>料</a:t>
            </a:r>
            <a:r>
              <a:rPr lang="zh-CN" altLang="en-US" sz="1200" b="1" dirty="0" smtClean="0">
                <a:solidFill>
                  <a:schemeClr val="tx1">
                    <a:lumMod val="85000"/>
                    <a:lumOff val="15000"/>
                  </a:schemeClr>
                </a:solidFill>
                <a:latin typeface="Ebrima" pitchFamily="2" charset="0"/>
              </a:rPr>
              <a:t>品不勾</a:t>
            </a:r>
            <a:r>
              <a:rPr lang="zh-CN" altLang="en-US" sz="1200" b="1" dirty="0" smtClean="0">
                <a:solidFill>
                  <a:schemeClr val="tx1">
                    <a:lumMod val="85000"/>
                    <a:lumOff val="15000"/>
                  </a:schemeClr>
                </a:solidFill>
                <a:latin typeface="Ebrima" pitchFamily="2" charset="0"/>
              </a:rPr>
              <a:t>选可生产即属</a:t>
            </a:r>
            <a:r>
              <a:rPr lang="zh-CN" altLang="en-US" sz="1200" b="1" dirty="0" smtClean="0">
                <a:solidFill>
                  <a:schemeClr val="tx1">
                    <a:lumMod val="85000"/>
                    <a:lumOff val="15000"/>
                  </a:schemeClr>
                </a:solidFill>
                <a:latin typeface="Ebrima" pitchFamily="2" charset="0"/>
              </a:rPr>
              <a:t>于原材料，勾</a:t>
            </a:r>
            <a:r>
              <a:rPr lang="zh-CN" altLang="en-US" sz="1200" b="1" dirty="0" smtClean="0">
                <a:solidFill>
                  <a:schemeClr val="tx1">
                    <a:lumMod val="85000"/>
                    <a:lumOff val="15000"/>
                  </a:schemeClr>
                </a:solidFill>
                <a:latin typeface="Ebrima" pitchFamily="2" charset="0"/>
              </a:rPr>
              <a:t>可生产即属</a:t>
            </a:r>
            <a:r>
              <a:rPr lang="zh-CN" altLang="en-US" sz="1200" b="1" dirty="0" smtClean="0">
                <a:solidFill>
                  <a:schemeClr val="tx1">
                    <a:lumMod val="85000"/>
                    <a:lumOff val="15000"/>
                  </a:schemeClr>
                </a:solidFill>
                <a:latin typeface="Ebrima" pitchFamily="2" charset="0"/>
              </a:rPr>
              <a:t>于半成品，</a:t>
            </a:r>
            <a:r>
              <a:rPr lang="zh-CN" altLang="en-US" sz="1200" dirty="0" smtClean="0">
                <a:solidFill>
                  <a:schemeClr val="tx1">
                    <a:lumMod val="85000"/>
                    <a:lumOff val="15000"/>
                  </a:schemeClr>
                </a:solidFill>
                <a:latin typeface="Ebrima" pitchFamily="2" charset="0"/>
              </a:rPr>
              <a:t>库存取数时分别记入本层下层（参见上面本层下层金额逻辑）；</a:t>
            </a:r>
            <a:endParaRPr lang="en-US" altLang="zh-CN" sz="1200" dirty="0" smtClean="0">
              <a:solidFill>
                <a:schemeClr val="tx1">
                  <a:lumMod val="85000"/>
                  <a:lumOff val="15000"/>
                </a:schemeClr>
              </a:solidFill>
              <a:latin typeface="Ebrima" pitchFamily="2" charset="0"/>
            </a:endParaRPr>
          </a:p>
          <a:p>
            <a:pPr>
              <a:lnSpc>
                <a:spcPct val="130000"/>
              </a:lnSpc>
            </a:pPr>
            <a:r>
              <a:rPr lang="zh-CN" altLang="en-US" sz="1200" dirty="0" smtClean="0">
                <a:solidFill>
                  <a:schemeClr val="tx1">
                    <a:lumMod val="85000"/>
                    <a:lumOff val="15000"/>
                  </a:schemeClr>
                </a:solidFill>
                <a:latin typeface="Ebrima" pitchFamily="2" charset="0"/>
              </a:rPr>
              <a:t>总</a:t>
            </a:r>
            <a:r>
              <a:rPr lang="zh-CN" altLang="en-US" sz="1200" dirty="0" smtClean="0">
                <a:solidFill>
                  <a:schemeClr val="tx1">
                    <a:lumMod val="85000"/>
                    <a:lumOff val="15000"/>
                  </a:schemeClr>
                </a:solidFill>
                <a:latin typeface="Ebrima" pitchFamily="2" charset="0"/>
              </a:rPr>
              <a:t>账取</a:t>
            </a:r>
            <a:r>
              <a:rPr lang="zh-CN" altLang="en-US" sz="1200" dirty="0" smtClean="0">
                <a:solidFill>
                  <a:schemeClr val="tx1">
                    <a:lumMod val="85000"/>
                    <a:lumOff val="15000"/>
                  </a:schemeClr>
                </a:solidFill>
                <a:latin typeface="Ebrima" pitchFamily="2" charset="0"/>
              </a:rPr>
              <a:t>数的金额属于本期发生待分摊的费用全部记入本层。</a:t>
            </a:r>
            <a:r>
              <a:rPr lang="zh-CN" altLang="en-US" sz="1200" dirty="0" smtClean="0">
                <a:solidFill>
                  <a:schemeClr val="tx1">
                    <a:lumMod val="85000"/>
                    <a:lumOff val="15000"/>
                  </a:schemeClr>
                </a:solidFill>
                <a:latin typeface="Ebrima" pitchFamily="2" charset="0"/>
              </a:rPr>
              <a:t>所以本层成本金额代表核算对象直接耗用的费用和</a:t>
            </a:r>
            <a:r>
              <a:rPr lang="zh-CN" altLang="en-US" sz="1200" dirty="0" smtClean="0">
                <a:solidFill>
                  <a:schemeClr val="tx1">
                    <a:lumMod val="85000"/>
                    <a:lumOff val="15000"/>
                  </a:schemeClr>
                </a:solidFill>
                <a:latin typeface="Ebrima" pitchFamily="2" charset="0"/>
              </a:rPr>
              <a:t>原材料金额，</a:t>
            </a:r>
            <a:r>
              <a:rPr lang="zh-CN" altLang="en-US" sz="1200" dirty="0" smtClean="0">
                <a:solidFill>
                  <a:schemeClr val="tx1">
                    <a:lumMod val="85000"/>
                    <a:lumOff val="15000"/>
                  </a:schemeClr>
                </a:solidFill>
                <a:latin typeface="Ebrima" pitchFamily="2" charset="0"/>
              </a:rPr>
              <a:t>下层成本金额代表核算对象间接耗用</a:t>
            </a:r>
            <a:r>
              <a:rPr lang="zh-CN" altLang="en-US" sz="1200" dirty="0" smtClean="0">
                <a:solidFill>
                  <a:schemeClr val="tx1">
                    <a:lumMod val="85000"/>
                    <a:lumOff val="15000"/>
                  </a:schemeClr>
                </a:solidFill>
                <a:latin typeface="Ebrima" pitchFamily="2" charset="0"/>
              </a:rPr>
              <a:t>的（即通</a:t>
            </a:r>
            <a:endParaRPr lang="en-US" altLang="zh-CN" sz="1200" dirty="0" smtClean="0">
              <a:solidFill>
                <a:schemeClr val="tx1">
                  <a:lumMod val="85000"/>
                  <a:lumOff val="15000"/>
                </a:schemeClr>
              </a:solidFill>
              <a:latin typeface="Ebrima" pitchFamily="2" charset="0"/>
            </a:endParaRPr>
          </a:p>
          <a:p>
            <a:pPr>
              <a:lnSpc>
                <a:spcPct val="130000"/>
              </a:lnSpc>
            </a:pPr>
            <a:r>
              <a:rPr lang="zh-CN" altLang="en-US" sz="1200" dirty="0" smtClean="0">
                <a:solidFill>
                  <a:schemeClr val="tx1">
                    <a:lumMod val="85000"/>
                    <a:lumOff val="15000"/>
                  </a:schemeClr>
                </a:solidFill>
                <a:latin typeface="Ebrima" pitchFamily="2" charset="0"/>
              </a:rPr>
              <a:t>                                      过领用</a:t>
            </a:r>
            <a:r>
              <a:rPr lang="en-US" altLang="zh-CN" sz="1200" dirty="0" smtClean="0">
                <a:solidFill>
                  <a:schemeClr val="tx1">
                    <a:lumMod val="85000"/>
                    <a:lumOff val="15000"/>
                  </a:schemeClr>
                </a:solidFill>
                <a:latin typeface="Ebrima" pitchFamily="2" charset="0"/>
              </a:rPr>
              <a:t> </a:t>
            </a:r>
            <a:r>
              <a:rPr lang="zh-CN" altLang="en-US" sz="1200" dirty="0" smtClean="0">
                <a:solidFill>
                  <a:schemeClr val="tx1">
                    <a:lumMod val="85000"/>
                    <a:lumOff val="15000"/>
                  </a:schemeClr>
                </a:solidFill>
                <a:latin typeface="Ebrima" pitchFamily="2" charset="0"/>
              </a:rPr>
              <a:t>半</a:t>
            </a:r>
            <a:r>
              <a:rPr lang="zh-CN" altLang="en-US" sz="1200" dirty="0" smtClean="0">
                <a:solidFill>
                  <a:schemeClr val="tx1">
                    <a:lumMod val="85000"/>
                    <a:lumOff val="15000"/>
                  </a:schemeClr>
                </a:solidFill>
                <a:latin typeface="Ebrima" pitchFamily="2" charset="0"/>
              </a:rPr>
              <a:t>成品归结的）费用和原材</a:t>
            </a:r>
            <a:r>
              <a:rPr lang="zh-CN" altLang="en-US" sz="1200" dirty="0" smtClean="0">
                <a:solidFill>
                  <a:schemeClr val="tx1">
                    <a:lumMod val="85000"/>
                    <a:lumOff val="15000"/>
                  </a:schemeClr>
                </a:solidFill>
                <a:latin typeface="Ebrima" pitchFamily="2" charset="0"/>
              </a:rPr>
              <a:t>料金额</a:t>
            </a:r>
            <a:endParaRPr lang="zh-CN" altLang="en-US" sz="1200" dirty="0">
              <a:solidFill>
                <a:schemeClr val="tx1">
                  <a:lumMod val="85000"/>
                  <a:lumOff val="15000"/>
                </a:schemeClr>
              </a:solidFill>
              <a:latin typeface="Ebrima" pitchFamily="2" charset="0"/>
            </a:endParaRPr>
          </a:p>
        </p:txBody>
      </p:sp>
      <p:sp>
        <p:nvSpPr>
          <p:cNvPr id="13" name="TextBox 12"/>
          <p:cNvSpPr txBox="1"/>
          <p:nvPr/>
        </p:nvSpPr>
        <p:spPr>
          <a:xfrm>
            <a:off x="357158" y="571486"/>
            <a:ext cx="5786478" cy="369332"/>
          </a:xfrm>
          <a:prstGeom prst="rect">
            <a:avLst/>
          </a:prstGeom>
          <a:noFill/>
        </p:spPr>
        <p:txBody>
          <a:bodyPr wrap="square" rtlCol="0">
            <a:spAutoFit/>
          </a:bodyPr>
          <a:lstStyle/>
          <a:p>
            <a:r>
              <a:rPr lang="zh-CN" altLang="en-US" b="1" dirty="0" smtClean="0"/>
              <a:t>本层下层金额是如何形成？</a:t>
            </a:r>
          </a:p>
        </p:txBody>
      </p:sp>
      <p:sp>
        <p:nvSpPr>
          <p:cNvPr id="14" name="TextBox 13"/>
          <p:cNvSpPr txBox="1">
            <a:spLocks noChangeArrowheads="1"/>
          </p:cNvSpPr>
          <p:nvPr/>
        </p:nvSpPr>
        <p:spPr bwMode="auto">
          <a:xfrm>
            <a:off x="2643174" y="2428874"/>
            <a:ext cx="6005691"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lnSpc>
                <a:spcPct val="130000"/>
              </a:lnSpc>
            </a:pPr>
            <a:r>
              <a:rPr lang="zh-CN" altLang="en-US" sz="1200" dirty="0" smtClean="0">
                <a:solidFill>
                  <a:schemeClr val="tx1">
                    <a:lumMod val="85000"/>
                    <a:lumOff val="15000"/>
                  </a:schemeClr>
                </a:solidFill>
                <a:latin typeface="Ebrima" pitchFamily="2" charset="0"/>
              </a:rPr>
              <a:t>直接材料的下层金额来源于领用料品</a:t>
            </a:r>
            <a:r>
              <a:rPr lang="en-US" altLang="zh-CN" sz="1200" dirty="0" smtClean="0">
                <a:solidFill>
                  <a:schemeClr val="tx1">
                    <a:lumMod val="85000"/>
                    <a:lumOff val="15000"/>
                  </a:schemeClr>
                </a:solidFill>
                <a:latin typeface="Ebrima" pitchFamily="2" charset="0"/>
              </a:rPr>
              <a:t>.</a:t>
            </a:r>
            <a:r>
              <a:rPr lang="zh-CN" altLang="en-US" sz="1200" dirty="0" smtClean="0">
                <a:solidFill>
                  <a:schemeClr val="tx1">
                    <a:lumMod val="85000"/>
                    <a:lumOff val="15000"/>
                  </a:schemeClr>
                </a:solidFill>
                <a:latin typeface="Ebrima" pitchFamily="2" charset="0"/>
              </a:rPr>
              <a:t>可生产</a:t>
            </a:r>
            <a:r>
              <a:rPr lang="en-US" altLang="zh-CN" sz="1200" dirty="0" smtClean="0">
                <a:solidFill>
                  <a:schemeClr val="tx1">
                    <a:lumMod val="85000"/>
                    <a:lumOff val="15000"/>
                  </a:schemeClr>
                </a:solidFill>
                <a:latin typeface="Ebrima" pitchFamily="2" charset="0"/>
              </a:rPr>
              <a:t>=true</a:t>
            </a:r>
            <a:r>
              <a:rPr lang="zh-CN" altLang="en-US" sz="1200" dirty="0" smtClean="0">
                <a:solidFill>
                  <a:schemeClr val="tx1">
                    <a:lumMod val="85000"/>
                    <a:lumOff val="15000"/>
                  </a:schemeClr>
                </a:solidFill>
                <a:latin typeface="Ebrima" pitchFamily="2" charset="0"/>
              </a:rPr>
              <a:t>的非采购分项金额；间接成本的下层金额来源与对应费用数据的下层，费用数据的来源应用</a:t>
            </a:r>
            <a:r>
              <a:rPr lang="en-US" altLang="zh-CN" sz="1200" dirty="0" smtClean="0">
                <a:solidFill>
                  <a:schemeClr val="tx1">
                    <a:lumMod val="85000"/>
                    <a:lumOff val="15000"/>
                  </a:schemeClr>
                </a:solidFill>
                <a:latin typeface="Ebrima" pitchFamily="2" charset="0"/>
              </a:rPr>
              <a:t>=</a:t>
            </a:r>
            <a:r>
              <a:rPr lang="zh-CN" altLang="en-US" sz="1200" dirty="0" smtClean="0">
                <a:solidFill>
                  <a:schemeClr val="tx1">
                    <a:lumMod val="85000"/>
                    <a:lumOff val="15000"/>
                  </a:schemeClr>
                </a:solidFill>
                <a:latin typeface="Ebrima" pitchFamily="2" charset="0"/>
              </a:rPr>
              <a:t>库存管理时，费用数据的下层来源与直接材料相同</a:t>
            </a:r>
            <a:endParaRPr lang="zh-CN" altLang="en-US" sz="1200" dirty="0">
              <a:solidFill>
                <a:schemeClr val="tx1">
                  <a:lumMod val="85000"/>
                  <a:lumOff val="15000"/>
                </a:schemeClr>
              </a:solidFill>
              <a:latin typeface="Ebrima" pitchFamily="2" charset="0"/>
            </a:endParaRPr>
          </a:p>
        </p:txBody>
      </p:sp>
    </p:spTree>
    <p:extLst>
      <p:ext uri="{BB962C8B-B14F-4D97-AF65-F5344CB8AC3E}">
        <p14:creationId xmlns:p14="http://schemas.microsoft.com/office/powerpoint/2010/main" xmlns="" val="263738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相关基本概念</a:t>
            </a:r>
            <a:endParaRPr lang="zh-CN" altLang="en-US" dirty="0"/>
          </a:p>
        </p:txBody>
      </p:sp>
      <p:sp>
        <p:nvSpPr>
          <p:cNvPr id="3" name="TextBox 2"/>
          <p:cNvSpPr txBox="1"/>
          <p:nvPr/>
        </p:nvSpPr>
        <p:spPr>
          <a:xfrm>
            <a:off x="357158" y="571486"/>
            <a:ext cx="5786478" cy="369332"/>
          </a:xfrm>
          <a:prstGeom prst="rect">
            <a:avLst/>
          </a:prstGeom>
          <a:noFill/>
        </p:spPr>
        <p:txBody>
          <a:bodyPr wrap="square" rtlCol="0">
            <a:spAutoFit/>
          </a:bodyPr>
          <a:lstStyle/>
          <a:p>
            <a:r>
              <a:rPr lang="zh-CN" altLang="en-US" b="1" dirty="0" smtClean="0"/>
              <a:t>本层下层金额是如何形成？</a:t>
            </a:r>
          </a:p>
        </p:txBody>
      </p:sp>
      <p:sp>
        <p:nvSpPr>
          <p:cNvPr id="4" name="TextBox 3"/>
          <p:cNvSpPr txBox="1"/>
          <p:nvPr/>
        </p:nvSpPr>
        <p:spPr>
          <a:xfrm>
            <a:off x="428596" y="1000114"/>
            <a:ext cx="8358246" cy="1477328"/>
          </a:xfrm>
          <a:prstGeom prst="rect">
            <a:avLst/>
          </a:prstGeom>
          <a:noFill/>
        </p:spPr>
        <p:txBody>
          <a:bodyPr wrap="square" rtlCol="0">
            <a:spAutoFit/>
          </a:bodyPr>
          <a:lstStyle/>
          <a:p>
            <a:pPr>
              <a:lnSpc>
                <a:spcPct val="150000"/>
              </a:lnSpc>
              <a:buClr>
                <a:srgbClr val="FF0000"/>
              </a:buClr>
              <a:buFont typeface="Wingdings" pitchFamily="2" charset="2"/>
              <a:buChar char="l"/>
            </a:pPr>
            <a:r>
              <a:rPr lang="zh-CN" altLang="en-US" sz="1200" dirty="0" smtClean="0"/>
              <a:t>本层和下层区分的是核算对象耗用的费用或原料，是否为本核算对象直接耗用，直接耗用体现为本层，间接耗用体现为下层</a:t>
            </a:r>
            <a:endParaRPr lang="en-US" altLang="zh-CN" sz="1200" dirty="0" smtClean="0"/>
          </a:p>
          <a:p>
            <a:pPr>
              <a:lnSpc>
                <a:spcPct val="150000"/>
              </a:lnSpc>
              <a:buClr>
                <a:srgbClr val="FF0000"/>
              </a:buClr>
              <a:buFont typeface="Wingdings" pitchFamily="2" charset="2"/>
              <a:buChar char="l"/>
            </a:pPr>
            <a:r>
              <a:rPr lang="zh-CN" altLang="en-US" sz="1200" dirty="0" smtClean="0"/>
              <a:t>直接材料成本和间接成本区分的是核算对象成本的来源方式，直接归结还是通过间接费用分配归结</a:t>
            </a:r>
            <a:endParaRPr lang="en-US" altLang="zh-CN" sz="1200" dirty="0" smtClean="0"/>
          </a:p>
          <a:p>
            <a:pPr>
              <a:lnSpc>
                <a:spcPct val="150000"/>
              </a:lnSpc>
              <a:buClr>
                <a:srgbClr val="FF0000"/>
              </a:buClr>
              <a:buFont typeface="Wingdings" pitchFamily="2" charset="2"/>
              <a:buChar char="l"/>
            </a:pPr>
            <a:r>
              <a:rPr lang="zh-CN" altLang="en-US" sz="1200" dirty="0" smtClean="0"/>
              <a:t>当料品是通过领料单领用的，则属于直接材料；如果料品属于</a:t>
            </a:r>
            <a:r>
              <a:rPr lang="zh-CN" altLang="en-US" sz="1200" b="1" dirty="0" smtClean="0"/>
              <a:t>半成品（料品档案勾选可生产）</a:t>
            </a:r>
            <a:r>
              <a:rPr lang="zh-CN" altLang="en-US" sz="1200" dirty="0" smtClean="0"/>
              <a:t>那么领料的金额记入下层，合起来就是记入核算对象的直接材料下层金额</a:t>
            </a:r>
            <a:endParaRPr lang="zh-CN" altLang="en-US" sz="1200" dirty="0"/>
          </a:p>
        </p:txBody>
      </p:sp>
      <p:sp>
        <p:nvSpPr>
          <p:cNvPr id="5" name="矩形 4"/>
          <p:cNvSpPr/>
          <p:nvPr/>
        </p:nvSpPr>
        <p:spPr>
          <a:xfrm>
            <a:off x="1571604" y="2643188"/>
            <a:ext cx="6000792" cy="2143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rot="16200000" flipH="1">
            <a:off x="3501233" y="3713955"/>
            <a:ext cx="214312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5" idx="3"/>
          </p:cNvCxnSpPr>
          <p:nvPr/>
        </p:nvCxnSpPr>
        <p:spPr>
          <a:xfrm>
            <a:off x="1571604" y="3714758"/>
            <a:ext cx="600079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0800000">
            <a:off x="1571604" y="4929204"/>
            <a:ext cx="2357454"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3372" y="4786328"/>
            <a:ext cx="928694" cy="276999"/>
          </a:xfrm>
          <a:prstGeom prst="rect">
            <a:avLst/>
          </a:prstGeom>
          <a:noFill/>
        </p:spPr>
        <p:txBody>
          <a:bodyPr wrap="square" rtlCol="0">
            <a:spAutoFit/>
          </a:bodyPr>
          <a:lstStyle/>
          <a:p>
            <a:r>
              <a:rPr lang="zh-CN" altLang="en-US" sz="1200" b="1" dirty="0" smtClean="0"/>
              <a:t>直接计入</a:t>
            </a:r>
            <a:endParaRPr lang="zh-CN" altLang="en-US" sz="1200" b="1" dirty="0"/>
          </a:p>
        </p:txBody>
      </p:sp>
      <p:cxnSp>
        <p:nvCxnSpPr>
          <p:cNvPr id="15" name="直接箭头连接符 14"/>
          <p:cNvCxnSpPr/>
          <p:nvPr/>
        </p:nvCxnSpPr>
        <p:spPr>
          <a:xfrm>
            <a:off x="5143504" y="4929204"/>
            <a:ext cx="2357454"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14414" y="4714890"/>
            <a:ext cx="357190" cy="276999"/>
          </a:xfrm>
          <a:prstGeom prst="rect">
            <a:avLst/>
          </a:prstGeom>
          <a:noFill/>
        </p:spPr>
        <p:txBody>
          <a:bodyPr wrap="square" rtlCol="0">
            <a:spAutoFit/>
          </a:bodyPr>
          <a:lstStyle/>
          <a:p>
            <a:r>
              <a:rPr lang="zh-CN" altLang="en-US" sz="1200" b="1" dirty="0" smtClean="0"/>
              <a:t>否</a:t>
            </a:r>
            <a:endParaRPr lang="zh-CN" altLang="en-US" sz="1200" b="1" dirty="0"/>
          </a:p>
        </p:txBody>
      </p:sp>
      <p:sp>
        <p:nvSpPr>
          <p:cNvPr id="21" name="TextBox 20"/>
          <p:cNvSpPr txBox="1"/>
          <p:nvPr/>
        </p:nvSpPr>
        <p:spPr>
          <a:xfrm>
            <a:off x="7572396" y="4714890"/>
            <a:ext cx="357190" cy="276999"/>
          </a:xfrm>
          <a:prstGeom prst="rect">
            <a:avLst/>
          </a:prstGeom>
          <a:noFill/>
        </p:spPr>
        <p:txBody>
          <a:bodyPr wrap="square" rtlCol="0">
            <a:spAutoFit/>
          </a:bodyPr>
          <a:lstStyle/>
          <a:p>
            <a:r>
              <a:rPr lang="zh-CN" altLang="en-US" sz="1200" b="1" dirty="0" smtClean="0"/>
              <a:t>是</a:t>
            </a:r>
            <a:endParaRPr lang="zh-CN" altLang="en-US" sz="1200" b="1" dirty="0"/>
          </a:p>
        </p:txBody>
      </p:sp>
      <p:sp>
        <p:nvSpPr>
          <p:cNvPr id="22" name="TextBox 21"/>
          <p:cNvSpPr txBox="1"/>
          <p:nvPr/>
        </p:nvSpPr>
        <p:spPr>
          <a:xfrm>
            <a:off x="1285852" y="2500312"/>
            <a:ext cx="357190" cy="276999"/>
          </a:xfrm>
          <a:prstGeom prst="rect">
            <a:avLst/>
          </a:prstGeom>
          <a:noFill/>
        </p:spPr>
        <p:txBody>
          <a:bodyPr wrap="square" rtlCol="0">
            <a:spAutoFit/>
          </a:bodyPr>
          <a:lstStyle/>
          <a:p>
            <a:r>
              <a:rPr lang="zh-CN" altLang="en-US" sz="1200" b="1" dirty="0" smtClean="0"/>
              <a:t>是</a:t>
            </a:r>
            <a:endParaRPr lang="zh-CN" altLang="en-US" sz="1200" b="1" dirty="0"/>
          </a:p>
        </p:txBody>
      </p:sp>
      <p:sp>
        <p:nvSpPr>
          <p:cNvPr id="23" name="TextBox 22"/>
          <p:cNvSpPr txBox="1"/>
          <p:nvPr/>
        </p:nvSpPr>
        <p:spPr>
          <a:xfrm>
            <a:off x="785786" y="3571882"/>
            <a:ext cx="928694" cy="276999"/>
          </a:xfrm>
          <a:prstGeom prst="rect">
            <a:avLst/>
          </a:prstGeom>
          <a:noFill/>
        </p:spPr>
        <p:txBody>
          <a:bodyPr wrap="square" rtlCol="0">
            <a:spAutoFit/>
          </a:bodyPr>
          <a:lstStyle/>
          <a:p>
            <a:r>
              <a:rPr lang="zh-CN" altLang="en-US" sz="1200" b="1" dirty="0" smtClean="0"/>
              <a:t>直接耗用</a:t>
            </a:r>
            <a:endParaRPr lang="zh-CN" altLang="en-US" sz="1200" b="1" dirty="0"/>
          </a:p>
        </p:txBody>
      </p:sp>
      <p:cxnSp>
        <p:nvCxnSpPr>
          <p:cNvPr id="24" name="直接箭头连接符 23"/>
          <p:cNvCxnSpPr/>
          <p:nvPr/>
        </p:nvCxnSpPr>
        <p:spPr>
          <a:xfrm rot="5400000" flipH="1" flipV="1">
            <a:off x="1072332" y="3142460"/>
            <a:ext cx="714380"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1070744" y="4285468"/>
            <a:ext cx="714380" cy="158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5984" y="3000378"/>
            <a:ext cx="1571636" cy="338554"/>
          </a:xfrm>
          <a:prstGeom prst="rect">
            <a:avLst/>
          </a:prstGeom>
          <a:noFill/>
        </p:spPr>
        <p:txBody>
          <a:bodyPr wrap="square" rtlCol="0">
            <a:spAutoFit/>
          </a:bodyPr>
          <a:lstStyle/>
          <a:p>
            <a:r>
              <a:rPr lang="zh-CN" altLang="en-US" sz="1600" dirty="0" smtClean="0"/>
              <a:t>间接成本本层</a:t>
            </a:r>
            <a:endParaRPr lang="zh-CN" altLang="en-US" sz="1600" dirty="0"/>
          </a:p>
        </p:txBody>
      </p:sp>
      <p:sp>
        <p:nvSpPr>
          <p:cNvPr id="29" name="TextBox 28"/>
          <p:cNvSpPr txBox="1"/>
          <p:nvPr/>
        </p:nvSpPr>
        <p:spPr>
          <a:xfrm>
            <a:off x="2285984" y="4000510"/>
            <a:ext cx="1571636" cy="338554"/>
          </a:xfrm>
          <a:prstGeom prst="rect">
            <a:avLst/>
          </a:prstGeom>
          <a:noFill/>
        </p:spPr>
        <p:txBody>
          <a:bodyPr wrap="square" rtlCol="0">
            <a:spAutoFit/>
          </a:bodyPr>
          <a:lstStyle/>
          <a:p>
            <a:r>
              <a:rPr lang="zh-CN" altLang="en-US" sz="1600" dirty="0" smtClean="0"/>
              <a:t>间接成本下层</a:t>
            </a:r>
            <a:endParaRPr lang="zh-CN" altLang="en-US" sz="1600" dirty="0"/>
          </a:p>
        </p:txBody>
      </p:sp>
      <p:sp>
        <p:nvSpPr>
          <p:cNvPr id="30" name="TextBox 29"/>
          <p:cNvSpPr txBox="1"/>
          <p:nvPr/>
        </p:nvSpPr>
        <p:spPr>
          <a:xfrm>
            <a:off x="5214942" y="3000378"/>
            <a:ext cx="1571636" cy="338554"/>
          </a:xfrm>
          <a:prstGeom prst="rect">
            <a:avLst/>
          </a:prstGeom>
          <a:noFill/>
        </p:spPr>
        <p:txBody>
          <a:bodyPr wrap="square" rtlCol="0">
            <a:spAutoFit/>
          </a:bodyPr>
          <a:lstStyle/>
          <a:p>
            <a:r>
              <a:rPr lang="zh-CN" altLang="en-US" sz="1600" dirty="0" smtClean="0"/>
              <a:t>直接材料本层</a:t>
            </a:r>
            <a:endParaRPr lang="zh-CN" altLang="en-US" sz="1600" dirty="0"/>
          </a:p>
        </p:txBody>
      </p:sp>
      <p:sp>
        <p:nvSpPr>
          <p:cNvPr id="31" name="TextBox 30"/>
          <p:cNvSpPr txBox="1"/>
          <p:nvPr/>
        </p:nvSpPr>
        <p:spPr>
          <a:xfrm>
            <a:off x="5214942" y="4000510"/>
            <a:ext cx="1571636" cy="338554"/>
          </a:xfrm>
          <a:prstGeom prst="rect">
            <a:avLst/>
          </a:prstGeom>
          <a:noFill/>
        </p:spPr>
        <p:txBody>
          <a:bodyPr wrap="square" rtlCol="0">
            <a:spAutoFit/>
          </a:bodyPr>
          <a:lstStyle/>
          <a:p>
            <a:r>
              <a:rPr lang="zh-CN" altLang="en-US" sz="1600" dirty="0" smtClean="0"/>
              <a:t>直接材料下层</a:t>
            </a:r>
            <a:endParaRPr lang="zh-CN" altLang="en-US" sz="1600" dirty="0"/>
          </a:p>
        </p:txBody>
      </p:sp>
    </p:spTree>
    <p:extLst>
      <p:ext uri="{BB962C8B-B14F-4D97-AF65-F5344CB8AC3E}">
        <p14:creationId xmlns:p14="http://schemas.microsoft.com/office/powerpoint/2010/main" xmlns="" val="3144166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14631</TotalTime>
  <Words>5270</Words>
  <PresentationFormat>全屏显示(16:9)</PresentationFormat>
  <Paragraphs>407</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相关基本概念</vt:lpstr>
      <vt:lpstr>相关基本概念</vt:lpstr>
      <vt:lpstr>相关基本概念</vt:lpstr>
      <vt:lpstr>相关基本概念</vt:lpstr>
      <vt:lpstr>相关基本概念</vt:lpstr>
      <vt:lpstr>相关基本概念</vt:lpstr>
      <vt:lpstr>相关基本概念</vt:lpstr>
      <vt:lpstr>相关基本概念</vt:lpstr>
      <vt:lpstr>幻灯片 11</vt:lpstr>
      <vt:lpstr>成本结转方式对比</vt:lpstr>
      <vt:lpstr>成本结转方式对比</vt:lpstr>
      <vt:lpstr>成本结转方式对比</vt:lpstr>
      <vt:lpstr>成本结转方式对比</vt:lpstr>
      <vt:lpstr>成本结转方式对比</vt:lpstr>
      <vt:lpstr>成本结转方式对比</vt:lpstr>
      <vt:lpstr>幻灯片 18</vt:lpstr>
      <vt:lpstr>应用举例</vt:lpstr>
      <vt:lpstr>应用举例</vt:lpstr>
      <vt:lpstr>应用举例</vt:lpstr>
      <vt:lpstr>应用举例</vt:lpstr>
      <vt:lpstr>应用举例</vt:lpstr>
      <vt:lpstr>应用举例</vt:lpstr>
      <vt:lpstr>幻灯片 25</vt:lpstr>
      <vt:lpstr>成本要素还原比例档案逻辑</vt:lpstr>
      <vt:lpstr>成本要素还原比例档案逻辑</vt:lpstr>
      <vt:lpstr>成本要素还原比例档案逻辑</vt:lpstr>
      <vt:lpstr>成本要素还原比例档案逻辑</vt:lpstr>
      <vt:lpstr>成本要素还原比例档案逻辑</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E5270</cp:lastModifiedBy>
  <cp:revision>133</cp:revision>
  <dcterms:created xsi:type="dcterms:W3CDTF">2018-11-21T03:41:49Z</dcterms:created>
  <dcterms:modified xsi:type="dcterms:W3CDTF">2019-05-13T02:38:40Z</dcterms:modified>
</cp:coreProperties>
</file>