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0" r:id="rId6"/>
    <p:sldId id="271" r:id="rId7"/>
    <p:sldId id="272" r:id="rId8"/>
    <p:sldId id="273" r:id="rId9"/>
    <p:sldId id="274" r:id="rId10"/>
    <p:sldId id="275" r:id="rId11"/>
    <p:sldId id="276" r:id="rId12"/>
    <p:sldId id="277" r:id="rId13"/>
    <p:sldId id="278" r:id="rId14"/>
    <p:sldId id="279" r:id="rId15"/>
    <p:sldId id="280" r:id="rId16"/>
    <p:sldId id="266"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87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Picture 2" descr="D:\PROWISDOM\2017年\20170122 【用友】PPT模板\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388424" y="211253"/>
            <a:ext cx="504056" cy="340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098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30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11266" name="Picture 2" descr="E:\工作\2017\用友\集团\8.31新PPTvi\封面封底\内页.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标题 1"/>
          <p:cNvSpPr>
            <a:spLocks noGrp="1"/>
          </p:cNvSpPr>
          <p:nvPr>
            <p:ph type="title"/>
          </p:nvPr>
        </p:nvSpPr>
        <p:spPr>
          <a:xfrm>
            <a:off x="518864" y="22895"/>
            <a:ext cx="8229600" cy="504056"/>
          </a:xfrm>
          <a:prstGeom prst="rect">
            <a:avLst/>
          </a:prstGeom>
        </p:spPr>
        <p:txBody>
          <a:bodyPr anchor="ctr"/>
          <a:lstStyle>
            <a:lvl1pPr algn="l">
              <a:defRPr sz="2400">
                <a:solidFill>
                  <a:schemeClr val="tx1">
                    <a:lumMod val="75000"/>
                    <a:lumOff val="25000"/>
                  </a:schemeClr>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01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2019/11/19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工作\2017\用友\集团\李凯8.31新PPTvi\封面封底\方案1\封面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1" y="0"/>
            <a:ext cx="9144001"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533923" y="2915472"/>
            <a:ext cx="2114681" cy="646331"/>
          </a:xfrm>
          <a:prstGeom prst="rect">
            <a:avLst/>
          </a:prstGeom>
          <a:noFill/>
        </p:spPr>
        <p:txBody>
          <a:bodyPr wrap="none" rtlCol="0" anchor="ctr">
            <a:spAutoFit/>
          </a:bodyPr>
          <a:lstStyle/>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用友网络科技股份有限公司</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姓名 郭睿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5</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17</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4" name="TextBox 3"/>
          <p:cNvSpPr txBox="1"/>
          <p:nvPr/>
        </p:nvSpPr>
        <p:spPr>
          <a:xfrm>
            <a:off x="2643174" y="1857370"/>
            <a:ext cx="4339650" cy="646331"/>
          </a:xfrm>
          <a:prstGeom prst="rect">
            <a:avLst/>
          </a:prstGeom>
          <a:noFill/>
        </p:spPr>
        <p:txBody>
          <a:bodyPr wrap="none" rtlCol="0">
            <a:spAutoFit/>
          </a:bodyPr>
          <a:lstStyle/>
          <a:p>
            <a:pPr algn="ctr"/>
            <a:r>
              <a:rPr lang="zh-CN" altLang="en-US" sz="3600" b="1" dirty="0" smtClean="0">
                <a:solidFill>
                  <a:srgbClr val="E60012"/>
                </a:solidFill>
                <a:latin typeface="微软雅黑" panose="020B0503020204020204" pitchFamily="34" charset="-122"/>
                <a:ea typeface="微软雅黑" panose="020B0503020204020204" pitchFamily="34" charset="-122"/>
              </a:rPr>
              <a:t>成本调整参数与逻辑</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725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5" name="3"/>
          <p:cNvSpPr/>
          <p:nvPr/>
        </p:nvSpPr>
        <p:spPr>
          <a:xfrm>
            <a:off x="4572000" y="785800"/>
            <a:ext cx="4286280" cy="4214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2377486" y="2694562"/>
            <a:ext cx="4143405"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72000" y="785800"/>
            <a:ext cx="4286280" cy="4214842"/>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成本会计成本调整匹配的会计科目模板：</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TBC_AVG_019</a:t>
            </a: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存在在制调整额时，匹配预设科目借方：成本调整，</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贷方：生产成本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存在入库调整额时，匹配预设科目借方：存货或标准成本差异科目或材料成本差异，贷方：成本调整</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存货或标准成本差异科目或材料成本差异预设科目是依据成本类型的成本方法确定的</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存货：成本方法不等于计划和标准</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标准成本差异科目：成本方法</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标准</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材料成本差异：成本方法</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计划</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调整单同时存在在制和入库调整额时，交易分录有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行，成本调整分别出现在借方和贷方</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配置成本调整预设科目的会计科目模板时，通常配置为费用类或主营业务成本，</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注意不能直接配置到存货类科目中</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，否则会导致存货对账不平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642924"/>
            <a:ext cx="2214578" cy="369332"/>
          </a:xfrm>
          <a:prstGeom prst="rect">
            <a:avLst/>
          </a:prstGeom>
          <a:noFill/>
        </p:spPr>
        <p:txBody>
          <a:bodyPr wrap="square" rtlCol="0">
            <a:spAutoFit/>
          </a:bodyPr>
          <a:lstStyle/>
          <a:p>
            <a:r>
              <a:rPr lang="zh-CN" altLang="en-US" dirty="0" smtClean="0"/>
              <a:t>交易分录</a:t>
            </a:r>
            <a:endParaRPr lang="zh-CN" altLang="en-US" dirty="0"/>
          </a:p>
        </p:txBody>
      </p:sp>
      <p:pic>
        <p:nvPicPr>
          <p:cNvPr id="2051" name="Picture 3"/>
          <p:cNvPicPr>
            <a:picLocks noChangeAspect="1" noChangeArrowheads="1"/>
          </p:cNvPicPr>
          <p:nvPr/>
        </p:nvPicPr>
        <p:blipFill>
          <a:blip r:embed="rId2"/>
          <a:srcRect/>
          <a:stretch>
            <a:fillRect/>
          </a:stretch>
        </p:blipFill>
        <p:spPr bwMode="auto">
          <a:xfrm>
            <a:off x="0" y="1142990"/>
            <a:ext cx="4243398" cy="3300421"/>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08" y="-1588"/>
            <a:ext cx="9144000" cy="51450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139952" y="2962747"/>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常见问题处理</a:t>
            </a:r>
          </a:p>
        </p:txBody>
      </p:sp>
      <p:sp>
        <p:nvSpPr>
          <p:cNvPr id="5" name="TextBox 4"/>
          <p:cNvSpPr txBox="1"/>
          <p:nvPr/>
        </p:nvSpPr>
        <p:spPr>
          <a:xfrm>
            <a:off x="4139952" y="2340918"/>
            <a:ext cx="2339102"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品种法调整逻辑</a:t>
            </a:r>
          </a:p>
        </p:txBody>
      </p:sp>
      <p:sp>
        <p:nvSpPr>
          <p:cNvPr id="9" name="TextBox 8"/>
          <p:cNvSpPr txBox="1"/>
          <p:nvPr/>
        </p:nvSpPr>
        <p:spPr>
          <a:xfrm>
            <a:off x="4143372" y="1714494"/>
            <a:ext cx="295465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相关参数与基本逻辑</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868" y="2428874"/>
            <a:ext cx="427037" cy="28098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71868" y="1785932"/>
            <a:ext cx="427038" cy="28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55205" y="3053085"/>
            <a:ext cx="427038" cy="28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912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品种法调整逻辑</a:t>
            </a:r>
            <a:endParaRPr lang="zh-CN" altLang="en-US" dirty="0"/>
          </a:p>
        </p:txBody>
      </p:sp>
      <p:sp>
        <p:nvSpPr>
          <p:cNvPr id="3" name="矩形 3"/>
          <p:cNvSpPr/>
          <p:nvPr/>
        </p:nvSpPr>
        <p:spPr>
          <a:xfrm>
            <a:off x="2947800" y="1497428"/>
            <a:ext cx="5597387"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2357251" y="1096576"/>
            <a:ext cx="1735931"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234021"/>
            <a:ext cx="7070299" cy="13642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7117050" flipH="1">
            <a:off x="1582646" y="3696724"/>
            <a:ext cx="1056160"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997687" y="2800913"/>
            <a:ext cx="1735931"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2571736" y="1285866"/>
            <a:ext cx="1164421" cy="684803"/>
          </a:xfrm>
          <a:prstGeom prst="rect">
            <a:avLst/>
          </a:prstGeom>
          <a:noFill/>
        </p:spPr>
        <p:txBody>
          <a:bodyPr wrap="none" lIns="68580" tIns="34290" rIns="68580" bIns="34290" rtlCol="0">
            <a:spAutoFit/>
          </a:bodyPr>
          <a:lstStyle/>
          <a:p>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参数</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1142976" y="2928940"/>
            <a:ext cx="1292662" cy="761747"/>
          </a:xfrm>
          <a:prstGeom prst="rect">
            <a:avLst/>
          </a:prstGeom>
          <a:noFill/>
        </p:spPr>
        <p:txBody>
          <a:bodyPr wrap="none" lIns="68580" tIns="34290" rIns="68580" bIns="34290" rtlCol="0">
            <a:spAutoFit/>
          </a:bodyPr>
          <a:lstStyle/>
          <a:p>
            <a:r>
              <a:rPr lang="zh-CN" altLang="en-US" sz="45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关闭</a:t>
            </a:r>
            <a:endParaRPr lang="zh-CN" altLang="en-US" sz="4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2786050" y="3500444"/>
            <a:ext cx="5786478" cy="65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品种期间关闭的认定条件比订单法单张订单的期间关闭条件要复杂，可以理解为品种下全部订单都是期间关闭的</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4214810" y="1571618"/>
            <a:ext cx="4177653"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差异：成本会计参数设置</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有入库量的完工订单在制成本是否生成成本调整单参数含义不同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增加：成本会计成本选项</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成本调整页签参数</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品种法下成本调整是否考虑后续业务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5" name="TextBox 14"/>
          <p:cNvSpPr txBox="1"/>
          <p:nvPr/>
        </p:nvSpPr>
        <p:spPr>
          <a:xfrm>
            <a:off x="428596" y="714362"/>
            <a:ext cx="5429288" cy="369332"/>
          </a:xfrm>
          <a:prstGeom prst="rect">
            <a:avLst/>
          </a:prstGeom>
          <a:noFill/>
        </p:spPr>
        <p:txBody>
          <a:bodyPr wrap="square" rtlCol="0">
            <a:spAutoFit/>
          </a:bodyPr>
          <a:lstStyle/>
          <a:p>
            <a:r>
              <a:rPr lang="zh-CN" altLang="en-US" dirty="0" smtClean="0"/>
              <a:t>与订单法的差异</a:t>
            </a:r>
            <a:endParaRPr lang="en-US" altLang="zh-CN" dirty="0" smtClean="0"/>
          </a:p>
        </p:txBody>
      </p:sp>
      <p:sp>
        <p:nvSpPr>
          <p:cNvPr id="16" name="TextBox 15"/>
          <p:cNvSpPr txBox="1"/>
          <p:nvPr/>
        </p:nvSpPr>
        <p:spPr>
          <a:xfrm>
            <a:off x="1500166" y="4643452"/>
            <a:ext cx="7500990" cy="369332"/>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除此之外，品种法的调整逻辑与订单法都是相同的，可以直接参见上一章节</a:t>
            </a:r>
            <a:endParaRPr lang="en-US" altLang="zh-CN" sz="1200" dirty="0" smtClean="0"/>
          </a:p>
        </p:txBody>
      </p:sp>
    </p:spTree>
    <p:extLst>
      <p:ext uri="{BB962C8B-B14F-4D97-AF65-F5344CB8AC3E}">
        <p14:creationId xmlns:p14="http://schemas.microsoft.com/office/powerpoint/2010/main" xmlns=""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品种法调整逻辑</a:t>
            </a:r>
            <a:endParaRPr lang="zh-CN" altLang="en-US" dirty="0"/>
          </a:p>
        </p:txBody>
      </p:sp>
      <p:sp>
        <p:nvSpPr>
          <p:cNvPr id="3" name="TextBox 1"/>
          <p:cNvSpPr txBox="1">
            <a:spLocks noChangeArrowheads="1"/>
          </p:cNvSpPr>
          <p:nvPr/>
        </p:nvSpPr>
        <p:spPr bwMode="auto">
          <a:xfrm>
            <a:off x="1106488" y="725835"/>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01</a:t>
            </a:r>
            <a:endParaRPr lang="zh-CN" altLang="en-US" sz="8000" b="1" dirty="0">
              <a:solidFill>
                <a:schemeClr val="bg1">
                  <a:lumMod val="65000"/>
                </a:schemeClr>
              </a:solidFill>
              <a:latin typeface="Ebrima" pitchFamily="2" charset="0"/>
            </a:endParaRPr>
          </a:p>
        </p:txBody>
      </p:sp>
      <p:sp>
        <p:nvSpPr>
          <p:cNvPr id="4" name="TextBox 3"/>
          <p:cNvSpPr txBox="1">
            <a:spLocks noChangeArrowheads="1"/>
          </p:cNvSpPr>
          <p:nvPr/>
        </p:nvSpPr>
        <p:spPr bwMode="auto">
          <a:xfrm>
            <a:off x="2321668" y="1446207"/>
            <a:ext cx="1890280" cy="461665"/>
          </a:xfrm>
          <a:prstGeom prst="rect">
            <a:avLst/>
          </a:prstGeom>
          <a:solidFill>
            <a:srgbClr val="E60012"/>
          </a:solidFill>
          <a:ln>
            <a:noFill/>
          </a:ln>
        </p:spPr>
        <p:txBody>
          <a:bodyPr anchor="ct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有入库量的完工订单在制成本是否生成成本调整单</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2709713" y="843558"/>
            <a:ext cx="558082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200" dirty="0" smtClean="0">
                <a:solidFill>
                  <a:schemeClr val="tx1">
                    <a:lumMod val="85000"/>
                    <a:lumOff val="15000"/>
                  </a:schemeClr>
                </a:solidFill>
                <a:latin typeface="Ebrima" pitchFamily="2" charset="0"/>
              </a:rPr>
              <a:t>此参数在品种法时，含义为“有入库数量是否留结存”；</a:t>
            </a:r>
            <a:r>
              <a:rPr lang="en-US" altLang="zh-CN" sz="1200" dirty="0" smtClean="0">
                <a:solidFill>
                  <a:schemeClr val="tx1">
                    <a:lumMod val="85000"/>
                    <a:lumOff val="15000"/>
                  </a:schemeClr>
                </a:solidFill>
                <a:latin typeface="Ebrima" pitchFamily="2" charset="0"/>
              </a:rPr>
              <a:t>=true</a:t>
            </a:r>
            <a:r>
              <a:rPr lang="zh-CN" altLang="en-US" sz="1200" dirty="0" smtClean="0">
                <a:solidFill>
                  <a:schemeClr val="tx1">
                    <a:lumMod val="85000"/>
                    <a:lumOff val="15000"/>
                  </a:schemeClr>
                </a:solidFill>
                <a:latin typeface="Ebrima" pitchFamily="2" charset="0"/>
              </a:rPr>
              <a:t>时，品种成本按完工在制分配方法核算如果有在制成本，只要品种下订单不是全部期间关闭则品</a:t>
            </a:r>
            <a:endParaRPr lang="en-US" altLang="zh-CN" sz="1200" dirty="0" smtClean="0">
              <a:solidFill>
                <a:schemeClr val="tx1">
                  <a:lumMod val="85000"/>
                  <a:lumOff val="15000"/>
                </a:schemeClr>
              </a:solidFill>
              <a:latin typeface="Ebrima" pitchFamily="2" charset="0"/>
            </a:endParaRPr>
          </a:p>
          <a:p>
            <a:pPr>
              <a:lnSpc>
                <a:spcPct val="130000"/>
              </a:lnSpc>
            </a:pPr>
            <a:r>
              <a:rPr lang="en-US" altLang="zh-CN" sz="1200" dirty="0" smtClean="0">
                <a:solidFill>
                  <a:schemeClr val="tx1">
                    <a:lumMod val="85000"/>
                    <a:lumOff val="15000"/>
                  </a:schemeClr>
                </a:solidFill>
                <a:latin typeface="Ebrima" pitchFamily="2" charset="0"/>
              </a:rPr>
              <a:t>                                    </a:t>
            </a:r>
            <a:r>
              <a:rPr lang="zh-CN" altLang="en-US" sz="1200" dirty="0" smtClean="0">
                <a:solidFill>
                  <a:schemeClr val="tx1">
                    <a:lumMod val="85000"/>
                    <a:lumOff val="15000"/>
                  </a:schemeClr>
                </a:solidFill>
                <a:latin typeface="Ebrima" pitchFamily="2" charset="0"/>
              </a:rPr>
              <a:t>种期间会有期末结存金额；</a:t>
            </a:r>
            <a:r>
              <a:rPr lang="en-US" altLang="zh-CN" sz="1200" dirty="0" smtClean="0">
                <a:solidFill>
                  <a:schemeClr val="tx1">
                    <a:lumMod val="85000"/>
                    <a:lumOff val="15000"/>
                  </a:schemeClr>
                </a:solidFill>
                <a:latin typeface="Ebrima" pitchFamily="2" charset="0"/>
              </a:rPr>
              <a:t>=false</a:t>
            </a:r>
            <a:r>
              <a:rPr lang="zh-CN" altLang="en-US" sz="1200" dirty="0" smtClean="0">
                <a:solidFill>
                  <a:schemeClr val="tx1">
                    <a:lumMod val="85000"/>
                    <a:lumOff val="15000"/>
                  </a:schemeClr>
                </a:solidFill>
                <a:latin typeface="Ebrima" pitchFamily="2" charset="0"/>
              </a:rPr>
              <a:t>时，品种下只要期间入</a:t>
            </a:r>
            <a:endParaRPr lang="en-US" altLang="zh-CN" sz="1200" dirty="0" smtClean="0">
              <a:solidFill>
                <a:schemeClr val="tx1">
                  <a:lumMod val="85000"/>
                  <a:lumOff val="15000"/>
                </a:schemeClr>
              </a:solidFill>
              <a:latin typeface="Ebrima" pitchFamily="2" charset="0"/>
            </a:endParaRPr>
          </a:p>
          <a:p>
            <a:pPr>
              <a:lnSpc>
                <a:spcPct val="130000"/>
              </a:lnSpc>
            </a:pPr>
            <a:r>
              <a:rPr lang="en-US" altLang="zh-CN" sz="1200" dirty="0" smtClean="0">
                <a:solidFill>
                  <a:schemeClr val="tx1">
                    <a:lumMod val="85000"/>
                    <a:lumOff val="15000"/>
                  </a:schemeClr>
                </a:solidFill>
                <a:latin typeface="Ebrima" pitchFamily="2" charset="0"/>
              </a:rPr>
              <a:t>                                    </a:t>
            </a:r>
            <a:r>
              <a:rPr lang="zh-CN" altLang="en-US" sz="1200" dirty="0" smtClean="0">
                <a:solidFill>
                  <a:schemeClr val="tx1">
                    <a:lumMod val="85000"/>
                    <a:lumOff val="15000"/>
                  </a:schemeClr>
                </a:solidFill>
                <a:latin typeface="Ebrima" pitchFamily="2" charset="0"/>
              </a:rPr>
              <a:t>库数量，则会全部成本入库，不留结存成本</a:t>
            </a:r>
            <a:endParaRPr lang="en-US" altLang="zh-CN" sz="1200" dirty="0" smtClean="0">
              <a:solidFill>
                <a:schemeClr val="tx1">
                  <a:lumMod val="85000"/>
                  <a:lumOff val="15000"/>
                </a:schemeClr>
              </a:solidFill>
              <a:latin typeface="Ebrima" pitchFamily="2" charset="0"/>
            </a:endParaRPr>
          </a:p>
        </p:txBody>
      </p:sp>
      <p:sp>
        <p:nvSpPr>
          <p:cNvPr id="6" name="TextBox 8"/>
          <p:cNvSpPr txBox="1">
            <a:spLocks noChangeArrowheads="1"/>
          </p:cNvSpPr>
          <p:nvPr/>
        </p:nvSpPr>
        <p:spPr bwMode="auto">
          <a:xfrm>
            <a:off x="1106488" y="2210147"/>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02</a:t>
            </a:r>
            <a:endParaRPr lang="zh-CN" altLang="en-US" sz="8000" b="1" dirty="0">
              <a:solidFill>
                <a:schemeClr val="bg1">
                  <a:lumMod val="65000"/>
                </a:schemeClr>
              </a:solidFill>
              <a:latin typeface="Ebrima" pitchFamily="2" charset="0"/>
            </a:endParaRPr>
          </a:p>
        </p:txBody>
      </p:sp>
      <p:sp>
        <p:nvSpPr>
          <p:cNvPr id="7" name="TextBox 9"/>
          <p:cNvSpPr txBox="1">
            <a:spLocks noChangeArrowheads="1"/>
          </p:cNvSpPr>
          <p:nvPr/>
        </p:nvSpPr>
        <p:spPr bwMode="auto">
          <a:xfrm>
            <a:off x="2321668" y="2930519"/>
            <a:ext cx="1890280" cy="461665"/>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品种法下成本调整是否考虑后续业务</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TextBox 12"/>
          <p:cNvSpPr txBox="1">
            <a:spLocks noChangeArrowheads="1"/>
          </p:cNvSpPr>
          <p:nvPr/>
        </p:nvSpPr>
        <p:spPr bwMode="auto">
          <a:xfrm>
            <a:off x="1106488" y="3696047"/>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03</a:t>
            </a:r>
            <a:endParaRPr lang="zh-CN" altLang="en-US" sz="8000" b="1" dirty="0">
              <a:solidFill>
                <a:schemeClr val="bg1">
                  <a:lumMod val="65000"/>
                </a:schemeClr>
              </a:solidFill>
              <a:latin typeface="Ebrima" pitchFamily="2" charset="0"/>
            </a:endParaRPr>
          </a:p>
        </p:txBody>
      </p:sp>
      <p:sp>
        <p:nvSpPr>
          <p:cNvPr id="9" name="TextBox 13"/>
          <p:cNvSpPr txBox="1">
            <a:spLocks noChangeArrowheads="1"/>
          </p:cNvSpPr>
          <p:nvPr/>
        </p:nvSpPr>
        <p:spPr bwMode="auto">
          <a:xfrm>
            <a:off x="2321668" y="44164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品种期间关闭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2709713" y="2376410"/>
            <a:ext cx="558082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200" dirty="0" smtClean="0">
                <a:solidFill>
                  <a:schemeClr val="tx1">
                    <a:lumMod val="85000"/>
                    <a:lumOff val="15000"/>
                  </a:schemeClr>
                </a:solidFill>
                <a:latin typeface="Ebrima" pitchFamily="2" charset="0"/>
              </a:rPr>
              <a:t>参数作用：本期间品种订单全部期间关闭且存在在制成本时，如果后续期间有品种订单的业务发生，本期间是否留结存；</a:t>
            </a:r>
            <a:endParaRPr lang="en-US" altLang="zh-CN" sz="1200" dirty="0" smtClean="0">
              <a:solidFill>
                <a:schemeClr val="tx1">
                  <a:lumMod val="85000"/>
                  <a:lumOff val="15000"/>
                </a:schemeClr>
              </a:solidFill>
              <a:latin typeface="Ebrima" pitchFamily="2" charset="0"/>
            </a:endParaRPr>
          </a:p>
          <a:p>
            <a:pPr>
              <a:lnSpc>
                <a:spcPct val="130000"/>
              </a:lnSpc>
            </a:pPr>
            <a:r>
              <a:rPr lang="en-US" altLang="zh-CN" sz="1200" dirty="0" smtClean="0">
                <a:solidFill>
                  <a:schemeClr val="tx1">
                    <a:lumMod val="85000"/>
                    <a:lumOff val="15000"/>
                  </a:schemeClr>
                </a:solidFill>
                <a:latin typeface="Ebrima" pitchFamily="2" charset="0"/>
              </a:rPr>
              <a:t>                                      =true</a:t>
            </a:r>
            <a:r>
              <a:rPr lang="zh-CN" altLang="en-US" sz="1200" dirty="0" smtClean="0">
                <a:solidFill>
                  <a:schemeClr val="tx1">
                    <a:lumMod val="85000"/>
                    <a:lumOff val="15000"/>
                  </a:schemeClr>
                </a:solidFill>
                <a:latin typeface="Ebrima" pitchFamily="2" charset="0"/>
              </a:rPr>
              <a:t>，不生成调整单</a:t>
            </a:r>
            <a:endParaRPr lang="en-US" altLang="zh-CN" sz="1200" dirty="0" smtClean="0">
              <a:solidFill>
                <a:schemeClr val="tx1">
                  <a:lumMod val="85000"/>
                  <a:lumOff val="15000"/>
                </a:schemeClr>
              </a:solidFill>
              <a:latin typeface="Ebrima" pitchFamily="2" charset="0"/>
            </a:endParaRPr>
          </a:p>
          <a:p>
            <a:pPr>
              <a:lnSpc>
                <a:spcPct val="130000"/>
              </a:lnSpc>
            </a:pPr>
            <a:r>
              <a:rPr lang="en-US" altLang="zh-CN" sz="1200" dirty="0" smtClean="0">
                <a:solidFill>
                  <a:schemeClr val="tx1">
                    <a:lumMod val="85000"/>
                    <a:lumOff val="15000"/>
                  </a:schemeClr>
                </a:solidFill>
                <a:latin typeface="Ebrima" pitchFamily="2" charset="0"/>
              </a:rPr>
              <a:t>                                      =false</a:t>
            </a:r>
            <a:r>
              <a:rPr lang="zh-CN" altLang="en-US" sz="1200" dirty="0" smtClean="0">
                <a:solidFill>
                  <a:schemeClr val="tx1">
                    <a:lumMod val="85000"/>
                    <a:lumOff val="15000"/>
                  </a:schemeClr>
                </a:solidFill>
                <a:latin typeface="Ebrima" pitchFamily="2" charset="0"/>
              </a:rPr>
              <a:t>，生成调整单</a:t>
            </a:r>
            <a:endParaRPr lang="zh-CN" altLang="en-US" sz="1200" dirty="0">
              <a:solidFill>
                <a:schemeClr val="tx1">
                  <a:lumMod val="85000"/>
                  <a:lumOff val="15000"/>
                </a:schemeClr>
              </a:solidFill>
              <a:latin typeface="Ebrima" pitchFamily="2" charset="0"/>
            </a:endParaRPr>
          </a:p>
        </p:txBody>
      </p:sp>
      <p:sp>
        <p:nvSpPr>
          <p:cNvPr id="11" name="TextBox 10"/>
          <p:cNvSpPr txBox="1">
            <a:spLocks noChangeArrowheads="1"/>
          </p:cNvSpPr>
          <p:nvPr/>
        </p:nvSpPr>
        <p:spPr bwMode="auto">
          <a:xfrm>
            <a:off x="2714612" y="4000510"/>
            <a:ext cx="5580825" cy="372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400" dirty="0" smtClean="0">
                <a:solidFill>
                  <a:schemeClr val="tx1">
                    <a:lumMod val="85000"/>
                    <a:lumOff val="15000"/>
                  </a:schemeClr>
                </a:solidFill>
                <a:latin typeface="Ebrima" pitchFamily="2" charset="0"/>
              </a:rPr>
              <a:t>品种下全部订单期间都是关闭的（单个订单期间关闭的判断同订单法）</a:t>
            </a:r>
            <a:endParaRPr lang="zh-CN" altLang="en-US" sz="1400" dirty="0">
              <a:solidFill>
                <a:schemeClr val="tx1">
                  <a:lumMod val="85000"/>
                  <a:lumOff val="15000"/>
                </a:schemeClr>
              </a:solidFill>
              <a:latin typeface="Ebrima" pitchFamily="2" charset="0"/>
            </a:endParaRPr>
          </a:p>
        </p:txBody>
      </p:sp>
      <p:sp>
        <p:nvSpPr>
          <p:cNvPr id="14" name="TextBox 13"/>
          <p:cNvSpPr txBox="1"/>
          <p:nvPr/>
        </p:nvSpPr>
        <p:spPr>
          <a:xfrm>
            <a:off x="428596" y="571486"/>
            <a:ext cx="5429288" cy="369332"/>
          </a:xfrm>
          <a:prstGeom prst="rect">
            <a:avLst/>
          </a:prstGeom>
          <a:noFill/>
        </p:spPr>
        <p:txBody>
          <a:bodyPr wrap="square" rtlCol="0">
            <a:spAutoFit/>
          </a:bodyPr>
          <a:lstStyle/>
          <a:p>
            <a:r>
              <a:rPr lang="zh-CN" altLang="en-US" dirty="0" smtClean="0"/>
              <a:t>与订单法的差异</a:t>
            </a:r>
            <a:endParaRPr lang="en-US" altLang="zh-CN" dirty="0" smtClean="0"/>
          </a:p>
        </p:txBody>
      </p:sp>
    </p:spTree>
    <p:extLst>
      <p:ext uri="{BB962C8B-B14F-4D97-AF65-F5344CB8AC3E}">
        <p14:creationId xmlns:p14="http://schemas.microsoft.com/office/powerpoint/2010/main" xmlns="" val="263738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08" y="-1588"/>
            <a:ext cx="9144000" cy="51450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139952" y="2962747"/>
            <a:ext cx="2031325"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常见问题处理</a:t>
            </a:r>
          </a:p>
        </p:txBody>
      </p:sp>
      <p:sp>
        <p:nvSpPr>
          <p:cNvPr id="5" name="TextBox 4"/>
          <p:cNvSpPr txBox="1"/>
          <p:nvPr/>
        </p:nvSpPr>
        <p:spPr>
          <a:xfrm>
            <a:off x="4139952" y="2340918"/>
            <a:ext cx="233910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品种法调整逻辑</a:t>
            </a:r>
          </a:p>
        </p:txBody>
      </p:sp>
      <p:sp>
        <p:nvSpPr>
          <p:cNvPr id="9" name="TextBox 8"/>
          <p:cNvSpPr txBox="1"/>
          <p:nvPr/>
        </p:nvSpPr>
        <p:spPr>
          <a:xfrm>
            <a:off x="4143372" y="1714494"/>
            <a:ext cx="295465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相关参数与基本逻辑</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868" y="3071816"/>
            <a:ext cx="427037" cy="28098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71868" y="1785932"/>
            <a:ext cx="427038" cy="28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71868" y="2428874"/>
            <a:ext cx="427038" cy="28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9126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常见问题处理</a:t>
            </a:r>
            <a:endParaRPr lang="zh-CN" altLang="en-US" dirty="0"/>
          </a:p>
        </p:txBody>
      </p:sp>
      <p:sp>
        <p:nvSpPr>
          <p:cNvPr id="3" name="矩形 3"/>
          <p:cNvSpPr/>
          <p:nvPr/>
        </p:nvSpPr>
        <p:spPr>
          <a:xfrm>
            <a:off x="2947800" y="1497428"/>
            <a:ext cx="5597387" cy="1377317"/>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直角三角形 2"/>
          <p:cNvSpPr/>
          <p:nvPr/>
        </p:nvSpPr>
        <p:spPr>
          <a:xfrm rot="17117050" flipH="1">
            <a:off x="2959825" y="1989667"/>
            <a:ext cx="1039933" cy="9840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2357251" y="1096576"/>
            <a:ext cx="1735931"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3662D"/>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1573666" y="3234021"/>
            <a:ext cx="7070299" cy="13642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alpha val="49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直角三角形 2"/>
          <p:cNvSpPr/>
          <p:nvPr/>
        </p:nvSpPr>
        <p:spPr>
          <a:xfrm rot="17117050" flipH="1">
            <a:off x="1582646" y="3696724"/>
            <a:ext cx="1056160" cy="9978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65000"/>
            </a:schemeClr>
          </a:solidFill>
          <a:ln w="25400" cap="flat" cmpd="sng" algn="ctr">
            <a:noFill/>
            <a:prstDash val="solid"/>
          </a:ln>
          <a:effectLst/>
        </p:spPr>
        <p:txBody>
          <a:bodyPr anchor="ctr"/>
          <a:lstStyle/>
          <a:p>
            <a:pPr algn="ctr">
              <a:defRPr/>
            </a:pPr>
            <a:endParaRPr lang="zh-CN" altLang="en-US" sz="1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997687" y="2800913"/>
            <a:ext cx="1735931"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E53B4A"/>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
          <p:cNvSpPr txBox="1"/>
          <p:nvPr/>
        </p:nvSpPr>
        <p:spPr>
          <a:xfrm>
            <a:off x="2857488" y="1285866"/>
            <a:ext cx="423834" cy="684803"/>
          </a:xfrm>
          <a:prstGeom prst="rect">
            <a:avLst/>
          </a:prstGeom>
          <a:noFill/>
        </p:spPr>
        <p:txBody>
          <a:bodyPr wrap="none" lIns="68580" tIns="34290" rIns="68580" bIns="34290" rtlCol="0">
            <a:spAutoFit/>
          </a:bodyPr>
          <a:lstStyle/>
          <a:p>
            <a:r>
              <a:rPr lang="en-US" altLang="zh-CN"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7"/>
          <p:cNvSpPr txBox="1"/>
          <p:nvPr/>
        </p:nvSpPr>
        <p:spPr>
          <a:xfrm>
            <a:off x="1500166" y="2928940"/>
            <a:ext cx="459100" cy="761747"/>
          </a:xfrm>
          <a:prstGeom prst="rect">
            <a:avLst/>
          </a:prstGeom>
          <a:noFill/>
        </p:spPr>
        <p:txBody>
          <a:bodyPr wrap="none" lIns="68580" tIns="34290" rIns="68580" bIns="34290" rtlCol="0">
            <a:spAutoFit/>
          </a:bodyPr>
          <a:lstStyle/>
          <a:p>
            <a:r>
              <a:rPr lang="en-US" altLang="zh-CN" sz="45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4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2786050" y="3143254"/>
            <a:ext cx="578647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Q</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：成本计算报错：“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XX</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受等级成分控制，本期无入库成本不允许调整入库成本”</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：无入库数量时，系统无法取到入库料品的等级或成分，所以无法生成调整单。处理方式为去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掉‘是否可以调入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库’参</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数，生</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成的调整单不影响存货，之后手工做一笔库存调整单</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sp>
        <p:nvSpPr>
          <p:cNvPr id="14" name="TextBox 24">
            <a:extLst>
              <a:ext uri="{FF2B5EF4-FFF2-40B4-BE49-F238E27FC236}">
                <a16:creationId xmlns="" xmlns:a16="http://schemas.microsoft.com/office/drawing/2014/main" id="{3F100753-F206-4BDB-9D6A-959E6B6A314D}"/>
              </a:ext>
            </a:extLst>
          </p:cNvPr>
          <p:cNvSpPr>
            <a:spLocks noChangeArrowheads="1"/>
          </p:cNvSpPr>
          <p:nvPr/>
        </p:nvSpPr>
        <p:spPr bwMode="auto">
          <a:xfrm>
            <a:off x="4214810" y="1571618"/>
            <a:ext cx="4177653"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Q</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：手工做调整单后，成本计算表没有体现</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A</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：手工做调整单后的</a:t>
            </a:r>
            <a:r>
              <a:rPr lang="zh-CN" altLang="en-US" sz="1400" b="1" dirty="0" smtClean="0">
                <a:solidFill>
                  <a:srgbClr val="FF0000"/>
                </a:solidFill>
                <a:latin typeface="微软雅黑" panose="020B0503020204020204" pitchFamily="34" charset="-122"/>
                <a:ea typeface="微软雅黑" panose="020B0503020204020204" pitchFamily="34" charset="-122"/>
                <a:sym typeface="宋体" pitchFamily="2" charset="-122"/>
              </a:rPr>
              <a:t>首次</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rPr>
              <a:t>成本计算表的查询，需要添加生成报表数据和生成报表数据计算周期两个条件，两个条件的值按默认即可（是和本期间）</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宋体" pitchFamily="2" charset="-122"/>
            </a:endParaRPr>
          </a:p>
        </p:txBody>
      </p:sp>
      <p:pic>
        <p:nvPicPr>
          <p:cNvPr id="7170" name="Picture 2"/>
          <p:cNvPicPr>
            <a:picLocks noChangeAspect="1" noChangeArrowheads="1"/>
          </p:cNvPicPr>
          <p:nvPr/>
        </p:nvPicPr>
        <p:blipFill>
          <a:blip r:embed="rId2"/>
          <a:srcRect/>
          <a:stretch>
            <a:fillRect/>
          </a:stretch>
        </p:blipFill>
        <p:spPr bwMode="auto">
          <a:xfrm>
            <a:off x="0" y="1000114"/>
            <a:ext cx="2393147" cy="1500198"/>
          </a:xfrm>
          <a:prstGeom prst="rect">
            <a:avLst/>
          </a:prstGeom>
          <a:noFill/>
          <a:ln w="9525">
            <a:noFill/>
            <a:miter lim="800000"/>
            <a:headEnd/>
            <a:tailEnd/>
          </a:ln>
          <a:effectLst/>
        </p:spPr>
      </p:pic>
    </p:spTree>
    <p:extLst>
      <p:ext uri="{BB962C8B-B14F-4D97-AF65-F5344CB8AC3E}">
        <p14:creationId xmlns:p14="http://schemas.microsoft.com/office/powerpoint/2010/main" xmlns="" val="1668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win7.5\Desktop\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E:\工作\2017\用友\2018年用友新标识组合\数字企业智能服务.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1635646"/>
            <a:ext cx="3744416"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341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0"/>
            <a:ext cx="8208912" cy="371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4523" y="-137122"/>
            <a:ext cx="7974954" cy="3716984"/>
          </a:xfrm>
          <a:prstGeom prst="rect">
            <a:avLst/>
          </a:prstGeom>
          <a:noFill/>
          <a:ln w="1270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4"/>
          <p:cNvSpPr txBox="1"/>
          <p:nvPr/>
        </p:nvSpPr>
        <p:spPr>
          <a:xfrm>
            <a:off x="107504" y="123478"/>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sp>
        <p:nvSpPr>
          <p:cNvPr id="8" name="TextBox 7"/>
          <p:cNvSpPr txBox="1"/>
          <p:nvPr/>
        </p:nvSpPr>
        <p:spPr>
          <a:xfrm>
            <a:off x="1000100" y="1000114"/>
            <a:ext cx="7128793" cy="2169825"/>
          </a:xfrm>
          <a:prstGeom prst="rect">
            <a:avLst/>
          </a:prstGeom>
          <a:noFill/>
        </p:spPr>
        <p:txBody>
          <a:bodyPr wrap="square" rtlCol="0">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成本会计的成本调整单</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是在期间成本计算后，将核算对象（订单或品种）的在制成本转出的单据。常用于手工调整非完工订单的在制成本或转出完工订单的在制成本。</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在手工生成成本调整单或对系统生成的成本调整单有疑问时，可以参见本文档进行查看。</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4"/>
          <p:cNvSpPr txBox="1"/>
          <p:nvPr/>
        </p:nvSpPr>
        <p:spPr>
          <a:xfrm rot="10800000">
            <a:off x="6728878" y="1419622"/>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pic>
        <p:nvPicPr>
          <p:cNvPr id="10" name="Picture 4" descr="E:\工作\2017\用友\2018年用友新标识组合\数字企业智能服务.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3867894"/>
            <a:ext cx="2304256"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6401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08" y="-1588"/>
            <a:ext cx="9144000" cy="51450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139952" y="2962747"/>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常见问题处理</a:t>
            </a:r>
          </a:p>
        </p:txBody>
      </p:sp>
      <p:sp>
        <p:nvSpPr>
          <p:cNvPr id="5" name="TextBox 4"/>
          <p:cNvSpPr txBox="1"/>
          <p:nvPr/>
        </p:nvSpPr>
        <p:spPr>
          <a:xfrm>
            <a:off x="4139952" y="2340918"/>
            <a:ext cx="233910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品种法调整逻辑</a:t>
            </a:r>
          </a:p>
        </p:txBody>
      </p:sp>
      <p:sp>
        <p:nvSpPr>
          <p:cNvPr id="9" name="TextBox 8"/>
          <p:cNvSpPr txBox="1"/>
          <p:nvPr/>
        </p:nvSpPr>
        <p:spPr>
          <a:xfrm>
            <a:off x="4143372" y="1714494"/>
            <a:ext cx="2954655"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相关参数与基本逻辑</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868" y="1785932"/>
            <a:ext cx="427037" cy="28098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55205" y="2431256"/>
            <a:ext cx="427038" cy="28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55205" y="3053085"/>
            <a:ext cx="427038" cy="28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912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5" name="圆角矩形 108">
            <a:extLst>
              <a:ext uri="{FF2B5EF4-FFF2-40B4-BE49-F238E27FC236}">
                <a16:creationId xmlns="" xmlns:a16="http://schemas.microsoft.com/office/drawing/2014/main" id="{FF9F9BED-447D-49DE-BDDF-8712CCD469EE}"/>
              </a:ext>
            </a:extLst>
          </p:cNvPr>
          <p:cNvSpPr/>
          <p:nvPr/>
        </p:nvSpPr>
        <p:spPr>
          <a:xfrm>
            <a:off x="785786" y="1071552"/>
            <a:ext cx="128588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成本计算</a:t>
            </a:r>
            <a:endParaRPr lang="en-US" altLang="zh-CN" sz="1400" b="1" dirty="0">
              <a:solidFill>
                <a:schemeClr val="bg1"/>
              </a:solidFill>
              <a:latin typeface="微软雅黑" pitchFamily="34" charset="-122"/>
              <a:ea typeface="微软雅黑" pitchFamily="34" charset="-122"/>
            </a:endParaRPr>
          </a:p>
        </p:txBody>
      </p:sp>
      <p:sp>
        <p:nvSpPr>
          <p:cNvPr id="6" name="圆角矩形 108">
            <a:extLst>
              <a:ext uri="{FF2B5EF4-FFF2-40B4-BE49-F238E27FC236}">
                <a16:creationId xmlns="" xmlns:a16="http://schemas.microsoft.com/office/drawing/2014/main" id="{FF9F9BED-447D-49DE-BDDF-8712CCD469EE}"/>
              </a:ext>
            </a:extLst>
          </p:cNvPr>
          <p:cNvSpPr/>
          <p:nvPr/>
        </p:nvSpPr>
        <p:spPr>
          <a:xfrm>
            <a:off x="785786" y="2071684"/>
            <a:ext cx="1285884" cy="394077"/>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订单成本</a:t>
            </a:r>
            <a:endParaRPr lang="en-US" altLang="zh-CN" sz="1400" b="1" dirty="0">
              <a:solidFill>
                <a:schemeClr val="bg1"/>
              </a:solidFill>
              <a:latin typeface="微软雅黑" pitchFamily="34" charset="-122"/>
              <a:ea typeface="微软雅黑" pitchFamily="34" charset="-122"/>
            </a:endParaRPr>
          </a:p>
        </p:txBody>
      </p:sp>
      <p:sp>
        <p:nvSpPr>
          <p:cNvPr id="7" name="圆角矩形 108">
            <a:extLst>
              <a:ext uri="{FF2B5EF4-FFF2-40B4-BE49-F238E27FC236}">
                <a16:creationId xmlns="" xmlns:a16="http://schemas.microsoft.com/office/drawing/2014/main" id="{FF9F9BED-447D-49DE-BDDF-8712CCD469EE}"/>
              </a:ext>
            </a:extLst>
          </p:cNvPr>
          <p:cNvSpPr/>
          <p:nvPr/>
        </p:nvSpPr>
        <p:spPr>
          <a:xfrm>
            <a:off x="785786" y="3071816"/>
            <a:ext cx="1285884" cy="428628"/>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成本调整</a:t>
            </a:r>
            <a:endParaRPr lang="en-US" altLang="zh-CN" sz="1400" b="1" dirty="0">
              <a:solidFill>
                <a:schemeClr val="bg1"/>
              </a:solidFill>
              <a:latin typeface="微软雅黑" pitchFamily="34" charset="-122"/>
              <a:ea typeface="微软雅黑" pitchFamily="34" charset="-122"/>
            </a:endParaRPr>
          </a:p>
        </p:txBody>
      </p:sp>
      <p:sp>
        <p:nvSpPr>
          <p:cNvPr id="11" name="圆角矩形 108">
            <a:extLst>
              <a:ext uri="{FF2B5EF4-FFF2-40B4-BE49-F238E27FC236}">
                <a16:creationId xmlns="" xmlns:a16="http://schemas.microsoft.com/office/drawing/2014/main" id="{FF9F9BED-447D-49DE-BDDF-8712CCD469EE}"/>
              </a:ext>
            </a:extLst>
          </p:cNvPr>
          <p:cNvSpPr/>
          <p:nvPr/>
        </p:nvSpPr>
        <p:spPr>
          <a:xfrm>
            <a:off x="3428992" y="3286130"/>
            <a:ext cx="1285884" cy="251201"/>
          </a:xfrm>
          <a:prstGeom prst="roundRect">
            <a:avLst>
              <a:gd name="adj" fmla="val 16283"/>
            </a:avLst>
          </a:prstGeom>
          <a:gradFill>
            <a:gsLst>
              <a:gs pos="50000">
                <a:srgbClr val="E92512"/>
              </a:gs>
              <a:gs pos="0">
                <a:srgbClr val="E50012"/>
              </a:gs>
              <a:gs pos="100000">
                <a:srgbClr val="F49C1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smtClean="0">
                <a:solidFill>
                  <a:schemeClr val="bg1"/>
                </a:solidFill>
                <a:latin typeface="微软雅黑" pitchFamily="34" charset="-122"/>
                <a:ea typeface="微软雅黑" pitchFamily="34" charset="-122"/>
              </a:rPr>
              <a:t>更新异动</a:t>
            </a:r>
            <a:endParaRPr lang="en-US" altLang="zh-CN" sz="1400" b="1" dirty="0">
              <a:solidFill>
                <a:schemeClr val="bg1"/>
              </a:solidFill>
              <a:latin typeface="微软雅黑" pitchFamily="34" charset="-122"/>
              <a:ea typeface="微软雅黑" pitchFamily="34" charset="-122"/>
            </a:endParaRPr>
          </a:p>
        </p:txBody>
      </p:sp>
      <p:cxnSp>
        <p:nvCxnSpPr>
          <p:cNvPr id="13" name="直接箭头连接符 12"/>
          <p:cNvCxnSpPr/>
          <p:nvPr/>
        </p:nvCxnSpPr>
        <p:spPr>
          <a:xfrm rot="5400000">
            <a:off x="1179489" y="1749419"/>
            <a:ext cx="500066"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5400000">
            <a:off x="1179489" y="2749551"/>
            <a:ext cx="500066"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57290" y="2571750"/>
            <a:ext cx="928694" cy="246221"/>
          </a:xfrm>
          <a:prstGeom prst="rect">
            <a:avLst/>
          </a:prstGeom>
          <a:noFill/>
        </p:spPr>
        <p:txBody>
          <a:bodyPr wrap="square" rtlCol="0">
            <a:spAutoFit/>
          </a:bodyPr>
          <a:lstStyle/>
          <a:p>
            <a:r>
              <a:rPr lang="zh-CN" altLang="en-US" sz="1000" b="1" dirty="0" smtClean="0"/>
              <a:t>手工或自动</a:t>
            </a:r>
            <a:endParaRPr lang="zh-CN" altLang="en-US" sz="1000" b="1" dirty="0"/>
          </a:p>
        </p:txBody>
      </p:sp>
      <p:sp>
        <p:nvSpPr>
          <p:cNvPr id="29" name="TextBox 28"/>
          <p:cNvSpPr txBox="1"/>
          <p:nvPr/>
        </p:nvSpPr>
        <p:spPr>
          <a:xfrm>
            <a:off x="1357290" y="1571618"/>
            <a:ext cx="1285884" cy="246221"/>
          </a:xfrm>
          <a:prstGeom prst="rect">
            <a:avLst/>
          </a:prstGeom>
          <a:noFill/>
        </p:spPr>
        <p:txBody>
          <a:bodyPr wrap="square" rtlCol="0">
            <a:spAutoFit/>
          </a:bodyPr>
          <a:lstStyle/>
          <a:p>
            <a:r>
              <a:rPr lang="zh-CN" altLang="en-US" sz="1000" b="1" dirty="0" smtClean="0"/>
              <a:t>期间成本计算后</a:t>
            </a:r>
            <a:endParaRPr lang="zh-CN" altLang="en-US" sz="1000" b="1" dirty="0"/>
          </a:p>
        </p:txBody>
      </p:sp>
      <p:sp>
        <p:nvSpPr>
          <p:cNvPr id="32" name="TextBox 31"/>
          <p:cNvSpPr txBox="1"/>
          <p:nvPr/>
        </p:nvSpPr>
        <p:spPr>
          <a:xfrm>
            <a:off x="214282" y="3460630"/>
            <a:ext cx="8572560" cy="1754326"/>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成本调整是在订单期间成本的基础之上，所以是依赖期间成本计算的，需要在成本计算后才可以做</a:t>
            </a:r>
            <a:endParaRPr lang="en-US" altLang="zh-CN" sz="1200" dirty="0" smtClean="0"/>
          </a:p>
          <a:p>
            <a:pPr>
              <a:lnSpc>
                <a:spcPct val="150000"/>
              </a:lnSpc>
              <a:buClr>
                <a:srgbClr val="FF0000"/>
              </a:buClr>
              <a:buFont typeface="Wingdings" pitchFamily="2" charset="2"/>
              <a:buChar char="l"/>
            </a:pPr>
            <a:r>
              <a:rPr lang="zh-CN" altLang="en-US" sz="1200" dirty="0" smtClean="0"/>
              <a:t>成本调整的对象是针对订单成本的在制成本和入库成本，新在制或新入库成本的含义是调整后的在制或入库成本</a:t>
            </a:r>
            <a:endParaRPr lang="en-US" altLang="zh-CN" sz="1200" dirty="0" smtClean="0"/>
          </a:p>
          <a:p>
            <a:pPr>
              <a:lnSpc>
                <a:spcPct val="150000"/>
              </a:lnSpc>
              <a:buClr>
                <a:srgbClr val="FF0000"/>
              </a:buClr>
              <a:buFont typeface="Wingdings" pitchFamily="2" charset="2"/>
              <a:buChar char="l"/>
            </a:pPr>
            <a:r>
              <a:rPr lang="zh-CN" altLang="en-US" sz="1200" dirty="0" smtClean="0"/>
              <a:t>做成本调整单时，只需要按希望的调整后金额维护新在制或新入库成本即可；调整额为系统自动计算，不可维护</a:t>
            </a:r>
            <a:endParaRPr lang="en-US" altLang="zh-CN" sz="1200" dirty="0" smtClean="0"/>
          </a:p>
          <a:p>
            <a:pPr>
              <a:lnSpc>
                <a:spcPct val="150000"/>
              </a:lnSpc>
              <a:buClr>
                <a:srgbClr val="FF0000"/>
              </a:buClr>
              <a:buFont typeface="Wingdings" pitchFamily="2" charset="2"/>
              <a:buChar char="l"/>
            </a:pPr>
            <a:r>
              <a:rPr lang="zh-CN" altLang="en-US" sz="1200" dirty="0" smtClean="0"/>
              <a:t>手工做调整单时，如果调整金额需要进存货，也需要同步录入新入库成本的相关字段（单据界面横向滚动条往后拉），在制成本调减对应入库成本的调增，含义为将在制成本结转入库</a:t>
            </a:r>
            <a:endParaRPr lang="en-US" altLang="zh-CN" sz="1200" dirty="0" smtClean="0"/>
          </a:p>
          <a:p>
            <a:pPr>
              <a:lnSpc>
                <a:spcPct val="150000"/>
              </a:lnSpc>
              <a:buClr>
                <a:srgbClr val="FF0000"/>
              </a:buClr>
              <a:buFont typeface="Wingdings" pitchFamily="2" charset="2"/>
              <a:buChar char="l"/>
            </a:pPr>
            <a:r>
              <a:rPr lang="zh-CN" altLang="en-US" sz="1200" dirty="0" smtClean="0"/>
              <a:t>自动生成调整单时，是否影响存货是受成本会计</a:t>
            </a:r>
            <a:r>
              <a:rPr lang="en-US" altLang="zh-CN" sz="1200" dirty="0" smtClean="0"/>
              <a:t>-</a:t>
            </a:r>
            <a:r>
              <a:rPr lang="zh-CN" altLang="en-US" sz="1200" dirty="0" smtClean="0"/>
              <a:t>参数设置</a:t>
            </a:r>
            <a:r>
              <a:rPr lang="en-US" altLang="zh-CN" sz="1200" dirty="0" smtClean="0"/>
              <a:t>-</a:t>
            </a:r>
            <a:r>
              <a:rPr lang="zh-CN" altLang="en-US" sz="1200" dirty="0" smtClean="0"/>
              <a:t>是否可以调入库控制的</a:t>
            </a:r>
            <a:endParaRPr lang="en-US" altLang="zh-CN" sz="1200" dirty="0" smtClean="0"/>
          </a:p>
        </p:txBody>
      </p:sp>
      <p:sp>
        <p:nvSpPr>
          <p:cNvPr id="26" name="TextBox 25"/>
          <p:cNvSpPr txBox="1"/>
          <p:nvPr/>
        </p:nvSpPr>
        <p:spPr>
          <a:xfrm>
            <a:off x="428596" y="642924"/>
            <a:ext cx="2357454" cy="369332"/>
          </a:xfrm>
          <a:prstGeom prst="rect">
            <a:avLst/>
          </a:prstGeom>
          <a:noFill/>
        </p:spPr>
        <p:txBody>
          <a:bodyPr wrap="square" rtlCol="0">
            <a:spAutoFit/>
          </a:bodyPr>
          <a:lstStyle/>
          <a:p>
            <a:r>
              <a:rPr lang="zh-CN" altLang="en-US" dirty="0" smtClean="0"/>
              <a:t>成本调整流程图</a:t>
            </a:r>
            <a:endParaRPr lang="zh-CN" altLang="en-US" dirty="0"/>
          </a:p>
        </p:txBody>
      </p:sp>
      <p:sp>
        <p:nvSpPr>
          <p:cNvPr id="35" name="圆角矩形 108">
            <a:extLst>
              <a:ext uri="{FF2B5EF4-FFF2-40B4-BE49-F238E27FC236}">
                <a16:creationId xmlns:a16="http://schemas.microsoft.com/office/drawing/2014/main" xmlns="" id="{FF9F9BED-447D-49DE-BDDF-8712CCD469EE}"/>
              </a:ext>
            </a:extLst>
          </p:cNvPr>
          <p:cNvSpPr/>
          <p:nvPr/>
        </p:nvSpPr>
        <p:spPr>
          <a:xfrm>
            <a:off x="1928794" y="1928808"/>
            <a:ext cx="1143008" cy="64294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33" name="圆角矩形 32"/>
          <p:cNvSpPr/>
          <p:nvPr/>
        </p:nvSpPr>
        <p:spPr>
          <a:xfrm>
            <a:off x="2000232" y="2000246"/>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在制成本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圆角矩形 33"/>
          <p:cNvSpPr/>
          <p:nvPr/>
        </p:nvSpPr>
        <p:spPr>
          <a:xfrm>
            <a:off x="2000232" y="2285998"/>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入库成本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圆角矩形 108">
            <a:extLst>
              <a:ext uri="{FF2B5EF4-FFF2-40B4-BE49-F238E27FC236}">
                <a16:creationId xmlns:a16="http://schemas.microsoft.com/office/drawing/2014/main" xmlns="" id="{FF9F9BED-447D-49DE-BDDF-8712CCD469EE}"/>
              </a:ext>
            </a:extLst>
          </p:cNvPr>
          <p:cNvSpPr/>
          <p:nvPr/>
        </p:nvSpPr>
        <p:spPr>
          <a:xfrm>
            <a:off x="1928794" y="2928940"/>
            <a:ext cx="1143008" cy="64294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37" name="圆角矩形 36"/>
          <p:cNvSpPr/>
          <p:nvPr/>
        </p:nvSpPr>
        <p:spPr>
          <a:xfrm>
            <a:off x="2000232" y="3000378"/>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新在制成本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圆角矩形 37"/>
          <p:cNvSpPr/>
          <p:nvPr/>
        </p:nvSpPr>
        <p:spPr>
          <a:xfrm>
            <a:off x="2000232" y="3286130"/>
            <a:ext cx="1043319" cy="220760"/>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新入库成本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直接箭头连接符 24"/>
          <p:cNvCxnSpPr/>
          <p:nvPr/>
        </p:nvCxnSpPr>
        <p:spPr>
          <a:xfrm>
            <a:off x="3000364" y="3429006"/>
            <a:ext cx="428628"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a:stretch>
            <a:fillRect/>
          </a:stretch>
        </p:blipFill>
        <p:spPr bwMode="auto">
          <a:xfrm>
            <a:off x="3214678" y="500048"/>
            <a:ext cx="5643602" cy="22860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14678" y="2786064"/>
            <a:ext cx="5715040" cy="455387"/>
          </a:xfrm>
          <a:prstGeom prst="rect">
            <a:avLst/>
          </a:prstGeom>
          <a:noFill/>
          <a:ln w="9525">
            <a:noFill/>
            <a:miter lim="800000"/>
            <a:headEnd/>
            <a:tailEnd/>
          </a:ln>
          <a:effectLst/>
        </p:spPr>
      </p:pic>
      <p:sp>
        <p:nvSpPr>
          <p:cNvPr id="42" name="矩形 41"/>
          <p:cNvSpPr/>
          <p:nvPr/>
        </p:nvSpPr>
        <p:spPr>
          <a:xfrm>
            <a:off x="3357554" y="2857502"/>
            <a:ext cx="785818" cy="35719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072066" y="2857502"/>
            <a:ext cx="785818" cy="35719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072330" y="2857502"/>
            <a:ext cx="785818" cy="35719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5" name="3"/>
          <p:cNvSpPr/>
          <p:nvPr/>
        </p:nvSpPr>
        <p:spPr>
          <a:xfrm>
            <a:off x="4286248" y="571486"/>
            <a:ext cx="4711893" cy="43577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5"/>
          <p:cNvSpPr/>
          <p:nvPr/>
        </p:nvSpPr>
        <p:spPr>
          <a:xfrm rot="16200000">
            <a:off x="1984580" y="2587405"/>
            <a:ext cx="4357718"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286248" y="500048"/>
            <a:ext cx="4714908" cy="4524315"/>
          </a:xfrm>
          <a:prstGeom prst="rect">
            <a:avLst/>
          </a:prstGeom>
        </p:spPr>
        <p:txBody>
          <a:bodyPr wrap="square">
            <a:spAutoFit/>
          </a:bodyPr>
          <a:lstStyle/>
          <a:p>
            <a:pPr>
              <a:lnSpc>
                <a:spcPct val="150000"/>
              </a:lnSpc>
              <a:buClr>
                <a:srgbClr val="FF0000"/>
              </a:buClr>
              <a:buFont typeface="Wingdings" pitchFamily="2" charset="2"/>
              <a:buChar char="l"/>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以核算对象</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订单</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为例介绍参数的含义与作用，核算对象</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品种时，请在此章的基础上结合第二章的内容查看</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参数路径：成本会计</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参数设置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自动生成调整单：订单关闭且存在在制成本时，是否在成本计算时自动生成成本会计的成本调整单</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订单关闭：生产订单</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业务结束时间（列表显示为实际完工时间）或作废时间所在期间</a:t>
            </a:r>
            <a:r>
              <a:rPr lang="zh-CN" altLang="en-US" sz="1200" b="1" dirty="0" smtClean="0">
                <a:solidFill>
                  <a:srgbClr val="FF0000"/>
                </a:solidFill>
                <a:latin typeface="微软雅黑" panose="020B0503020204020204" pitchFamily="34" charset="-122"/>
                <a:ea typeface="微软雅黑" panose="020B0503020204020204" pitchFamily="34" charset="-122"/>
              </a:rPr>
              <a:t>小于等于</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当前计算期间</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存在在制成本：成本计算后未调整前的期末结存成本大于</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a:t>
            </a: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有入库量的完工订单在制成本是否生成成本调整单：订单期间关闭且存在在制成本时，本期有入库数量是否自动生成调整单</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此参数依赖自动生成调整单参数</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=false</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时，结存成本随入库数量转出</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buClr>
                <a:srgbClr val="FF0000"/>
              </a:buClr>
              <a:buFont typeface="Wingdings" pitchFamily="2" charset="2"/>
              <a:buChar char="l"/>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=true</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时，结存成本生成调整单转出</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是否可以调入库：系统自动生成的调整单，是否影响存货成本，即调整单在讲新在制成本调整为</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的同时，是否将对应的调整额同步调整新入库成本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28596" y="714362"/>
            <a:ext cx="2214578" cy="369332"/>
          </a:xfrm>
          <a:prstGeom prst="rect">
            <a:avLst/>
          </a:prstGeom>
          <a:noFill/>
        </p:spPr>
        <p:txBody>
          <a:bodyPr wrap="square" rtlCol="0">
            <a:spAutoFit/>
          </a:bodyPr>
          <a:lstStyle/>
          <a:p>
            <a:r>
              <a:rPr lang="zh-CN" altLang="en-US" dirty="0" smtClean="0"/>
              <a:t>成本参数介绍</a:t>
            </a:r>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0" y="1643056"/>
            <a:ext cx="4000496" cy="2143140"/>
          </a:xfrm>
          <a:prstGeom prst="rect">
            <a:avLst/>
          </a:prstGeom>
          <a:noFill/>
          <a:ln w="9525">
            <a:noFill/>
            <a:miter lim="800000"/>
            <a:headEnd/>
            <a:tailEnd/>
          </a:ln>
          <a:effectLst/>
        </p:spPr>
      </p:pic>
      <p:sp>
        <p:nvSpPr>
          <p:cNvPr id="9" name="TextBox 8"/>
          <p:cNvSpPr txBox="1"/>
          <p:nvPr/>
        </p:nvSpPr>
        <p:spPr>
          <a:xfrm>
            <a:off x="357158" y="3857634"/>
            <a:ext cx="3500462" cy="1107996"/>
          </a:xfrm>
          <a:prstGeom prst="rect">
            <a:avLst/>
          </a:prstGeom>
          <a:noFill/>
        </p:spPr>
        <p:txBody>
          <a:bodyPr wrap="square" rtlCol="0">
            <a:spAutoFit/>
          </a:bodyPr>
          <a:lstStyle/>
          <a:p>
            <a:pPr>
              <a:lnSpc>
                <a:spcPct val="150000"/>
              </a:lnSpc>
              <a:buClr>
                <a:srgbClr val="FF0000"/>
              </a:buClr>
            </a:pPr>
            <a:r>
              <a:rPr lang="zh-CN" altLang="en-US" sz="1100" dirty="0" smtClean="0"/>
              <a:t>注：多数情况三个参数的设置如图，订单期间关闭成本计算后的效果为：只在期间无入库数量时生成调整单，且调整单影响存货；期间有入库数量时则全部成本入库</a:t>
            </a:r>
            <a:endParaRPr lang="zh-CN" altLang="en-US" sz="1100" dirty="0"/>
          </a:p>
        </p:txBody>
      </p:sp>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13" name="TextBox 12"/>
          <p:cNvSpPr txBox="1"/>
          <p:nvPr/>
        </p:nvSpPr>
        <p:spPr>
          <a:xfrm>
            <a:off x="428596" y="642924"/>
            <a:ext cx="1857388" cy="369332"/>
          </a:xfrm>
          <a:prstGeom prst="rect">
            <a:avLst/>
          </a:prstGeom>
          <a:noFill/>
        </p:spPr>
        <p:txBody>
          <a:bodyPr wrap="square" rtlCol="0">
            <a:spAutoFit/>
          </a:bodyPr>
          <a:lstStyle/>
          <a:p>
            <a:r>
              <a:rPr lang="zh-CN" altLang="en-US" dirty="0" smtClean="0"/>
              <a:t>应用举例</a:t>
            </a:r>
            <a:endParaRPr lang="zh-CN" altLang="en-US" dirty="0"/>
          </a:p>
        </p:txBody>
      </p:sp>
      <p:sp>
        <p:nvSpPr>
          <p:cNvPr id="11" name="TextBox 10"/>
          <p:cNvSpPr txBox="1"/>
          <p:nvPr/>
        </p:nvSpPr>
        <p:spPr>
          <a:xfrm>
            <a:off x="214282" y="2071684"/>
            <a:ext cx="8643998" cy="3139321"/>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便于举例，参数</a:t>
            </a:r>
            <a:r>
              <a:rPr lang="en-US" altLang="zh-CN" sz="1200" dirty="0" smtClean="0"/>
              <a:t>1=</a:t>
            </a:r>
            <a:r>
              <a:rPr lang="zh-CN" altLang="en-US" sz="1200" dirty="0" smtClean="0"/>
              <a:t>自动生成调整单，参数</a:t>
            </a:r>
            <a:r>
              <a:rPr lang="en-US" altLang="zh-CN" sz="1200" dirty="0" smtClean="0"/>
              <a:t>2=</a:t>
            </a:r>
            <a:r>
              <a:rPr lang="zh-CN" altLang="en-US" sz="1200" dirty="0" smtClean="0"/>
              <a:t>有入库量的完工订单在制成本是否生成成本调整单，参数</a:t>
            </a:r>
            <a:r>
              <a:rPr lang="en-US" altLang="zh-CN" sz="1200" dirty="0" smtClean="0"/>
              <a:t>3=</a:t>
            </a:r>
            <a:r>
              <a:rPr lang="zh-CN" altLang="en-US" sz="1200" dirty="0" smtClean="0"/>
              <a:t>是否可以调入库</a:t>
            </a:r>
            <a:endParaRPr lang="en-US" altLang="zh-CN" sz="1200" dirty="0" smtClean="0"/>
          </a:p>
          <a:p>
            <a:pPr marL="0" lvl="1">
              <a:lnSpc>
                <a:spcPct val="150000"/>
              </a:lnSpc>
              <a:buClr>
                <a:srgbClr val="FF0000"/>
              </a:buClr>
              <a:buFont typeface="Wingdings" pitchFamily="2" charset="2"/>
              <a:buChar char="l"/>
            </a:pPr>
            <a:r>
              <a:rPr lang="zh-CN" altLang="en-US" sz="1200" dirty="0" smtClean="0"/>
              <a:t>订单</a:t>
            </a:r>
            <a:r>
              <a:rPr lang="en-US" altLang="zh-CN" sz="1200" dirty="0" smtClean="0"/>
              <a:t>1</a:t>
            </a:r>
            <a:r>
              <a:rPr lang="zh-CN" altLang="en-US" sz="1200" dirty="0" smtClean="0"/>
              <a:t>业务结束时间所在期间</a:t>
            </a:r>
            <a:r>
              <a:rPr lang="en-US" altLang="zh-CN" sz="1200" dirty="0" smtClean="0"/>
              <a:t>2019-06</a:t>
            </a:r>
            <a:r>
              <a:rPr lang="zh-CN" altLang="en-US" sz="1200" dirty="0" smtClean="0"/>
              <a:t>大于计算期间</a:t>
            </a:r>
            <a:r>
              <a:rPr lang="en-US" altLang="zh-CN" sz="1200" dirty="0" smtClean="0"/>
              <a:t>2019-05</a:t>
            </a:r>
            <a:r>
              <a:rPr lang="zh-CN" altLang="en-US" sz="1200" dirty="0" smtClean="0"/>
              <a:t>，不满足计算期间订单关闭且存在在制成本的条件，所以任何参数组合都不会生成调整单；订单</a:t>
            </a:r>
            <a:r>
              <a:rPr lang="en-US" altLang="zh-CN" sz="1200" dirty="0" smtClean="0"/>
              <a:t>2</a:t>
            </a:r>
            <a:r>
              <a:rPr lang="zh-CN" altLang="en-US" sz="1200" dirty="0" smtClean="0"/>
              <a:t>满足期间订单关闭且存在在制成本的条件，可以根据参数看下实际的效果</a:t>
            </a:r>
            <a:endParaRPr lang="en-US" altLang="zh-CN" sz="1200" dirty="0" smtClean="0"/>
          </a:p>
          <a:p>
            <a:pPr marL="0" lvl="1">
              <a:lnSpc>
                <a:spcPct val="150000"/>
              </a:lnSpc>
              <a:buClr>
                <a:srgbClr val="FF0000"/>
              </a:buClr>
              <a:buFont typeface="Wingdings" pitchFamily="2" charset="2"/>
              <a:buChar char="l"/>
            </a:pPr>
            <a:r>
              <a:rPr lang="zh-CN" altLang="en-US" sz="1200" dirty="0" smtClean="0"/>
              <a:t>参数</a:t>
            </a:r>
            <a:r>
              <a:rPr lang="en-US" altLang="zh-CN" sz="1200" dirty="0" smtClean="0"/>
              <a:t>1=false</a:t>
            </a:r>
            <a:r>
              <a:rPr lang="zh-CN" altLang="en-US" sz="1200" dirty="0" smtClean="0"/>
              <a:t>：此参数为系统生成调整单的总开关，如果此参数</a:t>
            </a:r>
            <a:r>
              <a:rPr lang="en-US" altLang="zh-CN" sz="1200" dirty="0" smtClean="0"/>
              <a:t>=false</a:t>
            </a:r>
            <a:r>
              <a:rPr lang="zh-CN" altLang="en-US" sz="1200" dirty="0" smtClean="0"/>
              <a:t>，则参数</a:t>
            </a:r>
            <a:r>
              <a:rPr lang="en-US" altLang="zh-CN" sz="1200" dirty="0" smtClean="0"/>
              <a:t>2</a:t>
            </a:r>
            <a:r>
              <a:rPr lang="zh-CN" altLang="en-US" sz="1200" dirty="0" smtClean="0"/>
              <a:t>和参数</a:t>
            </a:r>
            <a:r>
              <a:rPr lang="en-US" altLang="zh-CN" sz="1200" dirty="0" smtClean="0"/>
              <a:t>3</a:t>
            </a:r>
            <a:r>
              <a:rPr lang="zh-CN" altLang="en-US" sz="1200" dirty="0" smtClean="0"/>
              <a:t>没有任何意义。实际效果为全部订单成本随入库数量转出，入库成本</a:t>
            </a:r>
            <a:r>
              <a:rPr lang="en-US" altLang="zh-CN" sz="1200" dirty="0" smtClean="0"/>
              <a:t>=2000</a:t>
            </a:r>
            <a:r>
              <a:rPr lang="zh-CN" altLang="en-US" sz="1200" dirty="0" smtClean="0"/>
              <a:t>，在制成本</a:t>
            </a:r>
            <a:r>
              <a:rPr lang="en-US" altLang="zh-CN" sz="1200" dirty="0" smtClean="0"/>
              <a:t>=0</a:t>
            </a:r>
            <a:r>
              <a:rPr lang="zh-CN" altLang="en-US" sz="1200" dirty="0" smtClean="0"/>
              <a:t>（如果订单期间没有入库数量，则期间存在期末结存成本）</a:t>
            </a:r>
            <a:endParaRPr lang="en-US" altLang="zh-CN" sz="1200" dirty="0" smtClean="0"/>
          </a:p>
          <a:p>
            <a:pPr marL="0" lvl="1">
              <a:lnSpc>
                <a:spcPct val="150000"/>
              </a:lnSpc>
              <a:buClr>
                <a:srgbClr val="FF0000"/>
              </a:buClr>
              <a:buFont typeface="Wingdings" pitchFamily="2" charset="2"/>
              <a:buChar char="l"/>
            </a:pPr>
            <a:r>
              <a:rPr lang="zh-CN" altLang="en-US" sz="1200" dirty="0" smtClean="0"/>
              <a:t>参数</a:t>
            </a:r>
            <a:r>
              <a:rPr lang="en-US" altLang="zh-CN" sz="1200" dirty="0" smtClean="0"/>
              <a:t>1=true</a:t>
            </a:r>
            <a:r>
              <a:rPr lang="zh-CN" altLang="en-US" sz="1200" dirty="0" smtClean="0"/>
              <a:t>，参数</a:t>
            </a:r>
            <a:r>
              <a:rPr lang="en-US" altLang="zh-CN" sz="1200" dirty="0" smtClean="0"/>
              <a:t>2=true</a:t>
            </a:r>
            <a:r>
              <a:rPr lang="zh-CN" altLang="en-US" sz="1200" dirty="0" smtClean="0"/>
              <a:t>，参数</a:t>
            </a:r>
            <a:r>
              <a:rPr lang="en-US" altLang="zh-CN" sz="1200" dirty="0" smtClean="0"/>
              <a:t>3=true</a:t>
            </a:r>
            <a:r>
              <a:rPr lang="zh-CN" altLang="en-US" sz="1200" dirty="0" smtClean="0"/>
              <a:t>：订单有入库成本即表明期间有入库数量，效果为入库成本</a:t>
            </a:r>
            <a:r>
              <a:rPr lang="en-US" altLang="zh-CN" sz="1200" dirty="0" smtClean="0"/>
              <a:t>1300</a:t>
            </a:r>
            <a:r>
              <a:rPr lang="zh-CN" altLang="en-US" sz="1200" dirty="0" smtClean="0"/>
              <a:t>不变，生成</a:t>
            </a:r>
            <a:r>
              <a:rPr lang="en-US" altLang="zh-CN" sz="1200" dirty="0" smtClean="0"/>
              <a:t>700</a:t>
            </a:r>
            <a:r>
              <a:rPr lang="zh-CN" altLang="en-US" sz="1200" dirty="0" smtClean="0"/>
              <a:t>的调整单且生成一条</a:t>
            </a:r>
            <a:r>
              <a:rPr lang="en-US" altLang="zh-CN" sz="1200" dirty="0" smtClean="0"/>
              <a:t>700</a:t>
            </a:r>
            <a:r>
              <a:rPr lang="zh-CN" altLang="en-US" sz="1200" dirty="0" smtClean="0"/>
              <a:t>金额的库存异动，在库存明细账金额中可查。虽然此参数下最终入库金额也是</a:t>
            </a:r>
            <a:r>
              <a:rPr lang="en-US" altLang="zh-CN" sz="1200" dirty="0" smtClean="0"/>
              <a:t>2000</a:t>
            </a:r>
            <a:r>
              <a:rPr lang="zh-CN" altLang="en-US" sz="1200" dirty="0" smtClean="0"/>
              <a:t>，但是其中</a:t>
            </a:r>
            <a:r>
              <a:rPr lang="en-US" altLang="zh-CN" sz="1200" dirty="0" smtClean="0"/>
              <a:t>700</a:t>
            </a:r>
            <a:r>
              <a:rPr lang="zh-CN" altLang="en-US" sz="1200" dirty="0" smtClean="0"/>
              <a:t>为调整入库，调整单生成时机为成本计算后，所以此调整额不会参与期间发出成本核算</a:t>
            </a:r>
            <a:endParaRPr lang="en-US" altLang="zh-CN" sz="1200" dirty="0" smtClean="0"/>
          </a:p>
          <a:p>
            <a:pPr marL="0" lvl="1">
              <a:lnSpc>
                <a:spcPct val="150000"/>
              </a:lnSpc>
              <a:buClr>
                <a:srgbClr val="FF0000"/>
              </a:buClr>
              <a:buFont typeface="Wingdings" pitchFamily="2" charset="2"/>
              <a:buChar char="l"/>
            </a:pPr>
            <a:r>
              <a:rPr lang="zh-CN" altLang="en-US" sz="1200" dirty="0" smtClean="0"/>
              <a:t>参数</a:t>
            </a:r>
            <a:r>
              <a:rPr lang="en-US" altLang="zh-CN" sz="1200" dirty="0" smtClean="0"/>
              <a:t>1=true</a:t>
            </a:r>
            <a:r>
              <a:rPr lang="zh-CN" altLang="en-US" sz="1200" dirty="0" smtClean="0"/>
              <a:t>，参数</a:t>
            </a:r>
            <a:r>
              <a:rPr lang="en-US" altLang="zh-CN" sz="1200" dirty="0" smtClean="0"/>
              <a:t>2=true</a:t>
            </a:r>
            <a:r>
              <a:rPr lang="zh-CN" altLang="en-US" sz="1200" dirty="0" smtClean="0"/>
              <a:t>，参数</a:t>
            </a:r>
            <a:r>
              <a:rPr lang="en-US" altLang="zh-CN" sz="1200" dirty="0" smtClean="0"/>
              <a:t>3=false</a:t>
            </a:r>
            <a:r>
              <a:rPr lang="zh-CN" altLang="en-US" sz="1200" dirty="0" smtClean="0"/>
              <a:t>：入库成本</a:t>
            </a:r>
            <a:r>
              <a:rPr lang="en-US" altLang="zh-CN" sz="1200" dirty="0" smtClean="0"/>
              <a:t>1300</a:t>
            </a:r>
            <a:r>
              <a:rPr lang="zh-CN" altLang="en-US" sz="1200" dirty="0" smtClean="0"/>
              <a:t>不变，生成</a:t>
            </a:r>
            <a:r>
              <a:rPr lang="en-US" altLang="zh-CN" sz="1200" dirty="0" smtClean="0"/>
              <a:t>700</a:t>
            </a:r>
            <a:r>
              <a:rPr lang="zh-CN" altLang="en-US" sz="1200" dirty="0" smtClean="0"/>
              <a:t>的调整单，调整单不生成异动</a:t>
            </a:r>
            <a:endParaRPr lang="en-US" altLang="zh-CN" sz="1200" dirty="0" smtClean="0"/>
          </a:p>
          <a:p>
            <a:pPr marL="0" lvl="1">
              <a:lnSpc>
                <a:spcPct val="150000"/>
              </a:lnSpc>
              <a:buClr>
                <a:srgbClr val="FF0000"/>
              </a:buClr>
              <a:buFont typeface="Wingdings" pitchFamily="2" charset="2"/>
              <a:buChar char="l"/>
            </a:pPr>
            <a:r>
              <a:rPr lang="zh-CN" altLang="en-US" sz="1200" dirty="0" smtClean="0"/>
              <a:t>参数</a:t>
            </a:r>
            <a:r>
              <a:rPr lang="en-US" altLang="zh-CN" sz="1200" dirty="0" smtClean="0"/>
              <a:t>1=true</a:t>
            </a:r>
            <a:r>
              <a:rPr lang="zh-CN" altLang="en-US" sz="1200" dirty="0" smtClean="0"/>
              <a:t>，参数</a:t>
            </a:r>
            <a:r>
              <a:rPr lang="en-US" altLang="zh-CN" sz="1200" dirty="0" smtClean="0"/>
              <a:t>2=false</a:t>
            </a:r>
            <a:r>
              <a:rPr lang="zh-CN" altLang="en-US" sz="1200" dirty="0" smtClean="0"/>
              <a:t>，参数</a:t>
            </a:r>
            <a:r>
              <a:rPr lang="en-US" altLang="zh-CN" sz="1200" dirty="0" smtClean="0"/>
              <a:t>3=true</a:t>
            </a:r>
            <a:r>
              <a:rPr lang="zh-CN" altLang="en-US" sz="1200" dirty="0" smtClean="0"/>
              <a:t>：入库成本</a:t>
            </a:r>
            <a:r>
              <a:rPr lang="en-US" altLang="zh-CN" sz="1200" dirty="0" smtClean="0"/>
              <a:t>2000</a:t>
            </a:r>
            <a:r>
              <a:rPr lang="zh-CN" altLang="en-US" sz="1200" dirty="0" smtClean="0"/>
              <a:t>，不生成调整单</a:t>
            </a:r>
            <a:endParaRPr lang="en-US" altLang="zh-CN" sz="1200" dirty="0" smtClean="0"/>
          </a:p>
          <a:p>
            <a:pPr marL="0" lvl="1">
              <a:lnSpc>
                <a:spcPct val="150000"/>
              </a:lnSpc>
              <a:buClr>
                <a:srgbClr val="FF0000"/>
              </a:buClr>
              <a:buFont typeface="Wingdings" pitchFamily="2" charset="2"/>
              <a:buChar char="l"/>
            </a:pPr>
            <a:r>
              <a:rPr lang="zh-CN" altLang="en-US" sz="1200" dirty="0" smtClean="0"/>
              <a:t>参数</a:t>
            </a:r>
            <a:r>
              <a:rPr lang="en-US" altLang="zh-CN" sz="1200" dirty="0" smtClean="0"/>
              <a:t>1-true</a:t>
            </a:r>
            <a:r>
              <a:rPr lang="zh-CN" altLang="en-US" sz="1200" dirty="0" smtClean="0"/>
              <a:t>，参数</a:t>
            </a:r>
            <a:r>
              <a:rPr lang="en-US" altLang="zh-CN" sz="1200" dirty="0" smtClean="0"/>
              <a:t>2=false</a:t>
            </a:r>
            <a:r>
              <a:rPr lang="zh-CN" altLang="en-US" sz="1200" dirty="0" smtClean="0"/>
              <a:t>，参数</a:t>
            </a:r>
            <a:r>
              <a:rPr lang="en-US" altLang="zh-CN" sz="1200" dirty="0" smtClean="0"/>
              <a:t>3=false</a:t>
            </a:r>
            <a:r>
              <a:rPr lang="zh-CN" altLang="en-US" sz="1200" dirty="0" smtClean="0"/>
              <a:t>：入库成本</a:t>
            </a:r>
            <a:r>
              <a:rPr lang="en-US" altLang="zh-CN" sz="1200" dirty="0" smtClean="0"/>
              <a:t>2000</a:t>
            </a:r>
            <a:r>
              <a:rPr lang="zh-CN" altLang="en-US" sz="1200" dirty="0" smtClean="0"/>
              <a:t>，不生成调整单</a:t>
            </a:r>
            <a:endParaRPr lang="en-US" altLang="zh-CN" sz="1200" dirty="0" smtClean="0"/>
          </a:p>
        </p:txBody>
      </p:sp>
      <p:graphicFrame>
        <p:nvGraphicFramePr>
          <p:cNvPr id="5" name="表格 4"/>
          <p:cNvGraphicFramePr>
            <a:graphicFrameLocks noGrp="1"/>
          </p:cNvGraphicFramePr>
          <p:nvPr/>
        </p:nvGraphicFramePr>
        <p:xfrm>
          <a:off x="214282" y="1000114"/>
          <a:ext cx="8786875" cy="1112520"/>
        </p:xfrm>
        <a:graphic>
          <a:graphicData uri="http://schemas.openxmlformats.org/drawingml/2006/table">
            <a:tbl>
              <a:tblPr firstRow="1" bandRow="1">
                <a:tableStyleId>{5C22544A-7EE6-4342-B048-85BDC9FD1C3A}</a:tableStyleId>
              </a:tblPr>
              <a:tblGrid>
                <a:gridCol w="1428760"/>
                <a:gridCol w="1500198"/>
                <a:gridCol w="1785950"/>
                <a:gridCol w="1428760"/>
                <a:gridCol w="2643207"/>
              </a:tblGrid>
              <a:tr h="370840">
                <a:tc>
                  <a:txBody>
                    <a:bodyPr/>
                    <a:lstStyle/>
                    <a:p>
                      <a:pPr algn="ctr"/>
                      <a:r>
                        <a:rPr lang="zh-CN" altLang="en-US" dirty="0" smtClean="0"/>
                        <a:t>计算期间</a:t>
                      </a:r>
                      <a:endParaRPr lang="zh-CN" altLang="en-US" dirty="0"/>
                    </a:p>
                  </a:txBody>
                  <a:tcPr>
                    <a:solidFill>
                      <a:srgbClr val="FF0000"/>
                    </a:solidFill>
                  </a:tcPr>
                </a:tc>
                <a:tc>
                  <a:txBody>
                    <a:bodyPr/>
                    <a:lstStyle/>
                    <a:p>
                      <a:pPr algn="ctr"/>
                      <a:r>
                        <a:rPr lang="zh-CN" altLang="en-US" dirty="0" smtClean="0"/>
                        <a:t>生产订单</a:t>
                      </a:r>
                      <a:endParaRPr lang="zh-CN" altLang="en-US" dirty="0"/>
                    </a:p>
                  </a:txBody>
                  <a:tcPr>
                    <a:solidFill>
                      <a:srgbClr val="FF0000"/>
                    </a:solidFill>
                  </a:tcPr>
                </a:tc>
                <a:tc>
                  <a:txBody>
                    <a:bodyPr/>
                    <a:lstStyle/>
                    <a:p>
                      <a:pPr algn="ctr"/>
                      <a:r>
                        <a:rPr lang="zh-CN" altLang="en-US" dirty="0" smtClean="0"/>
                        <a:t>期初</a:t>
                      </a:r>
                      <a:r>
                        <a:rPr lang="en-US" altLang="zh-CN" dirty="0" smtClean="0"/>
                        <a:t>+</a:t>
                      </a:r>
                      <a:r>
                        <a:rPr lang="zh-CN" altLang="en-US" dirty="0" smtClean="0"/>
                        <a:t>发生成本</a:t>
                      </a:r>
                      <a:endParaRPr lang="zh-CN" altLang="en-US" dirty="0"/>
                    </a:p>
                  </a:txBody>
                  <a:tcPr>
                    <a:solidFill>
                      <a:srgbClr val="FF0000"/>
                    </a:solidFill>
                  </a:tcPr>
                </a:tc>
                <a:tc>
                  <a:txBody>
                    <a:bodyPr/>
                    <a:lstStyle/>
                    <a:p>
                      <a:pPr algn="ctr"/>
                      <a:r>
                        <a:rPr lang="zh-CN" altLang="en-US" dirty="0" smtClean="0"/>
                        <a:t>入库成本</a:t>
                      </a:r>
                      <a:endParaRPr lang="zh-CN" altLang="en-US" dirty="0"/>
                    </a:p>
                  </a:txBody>
                  <a:tcPr>
                    <a:solidFill>
                      <a:srgbClr val="FF0000"/>
                    </a:solidFill>
                  </a:tcPr>
                </a:tc>
                <a:tc>
                  <a:txBody>
                    <a:bodyPr/>
                    <a:lstStyle/>
                    <a:p>
                      <a:pPr algn="ctr"/>
                      <a:r>
                        <a:rPr lang="zh-CN" altLang="en-US" dirty="0" smtClean="0"/>
                        <a:t>订单业务结束时间</a:t>
                      </a:r>
                      <a:endParaRPr lang="zh-CN" altLang="en-US" dirty="0"/>
                    </a:p>
                  </a:txBody>
                  <a:tcPr>
                    <a:solidFill>
                      <a:srgbClr val="FF0000"/>
                    </a:solidFill>
                  </a:tcPr>
                </a:tc>
              </a:tr>
              <a:tr h="370840">
                <a:tc>
                  <a:txBody>
                    <a:bodyPr/>
                    <a:lstStyle/>
                    <a:p>
                      <a:pPr algn="ctr"/>
                      <a:r>
                        <a:rPr lang="en-US" altLang="zh-CN" dirty="0" smtClean="0"/>
                        <a:t>2019-05</a:t>
                      </a:r>
                      <a:endParaRPr lang="zh-CN" altLang="en-US" dirty="0"/>
                    </a:p>
                  </a:txBody>
                  <a:tcPr anchor="ctr"/>
                </a:tc>
                <a:tc>
                  <a:txBody>
                    <a:bodyPr/>
                    <a:lstStyle/>
                    <a:p>
                      <a:pPr algn="ctr"/>
                      <a:r>
                        <a:rPr lang="zh-CN" altLang="en-US" dirty="0" smtClean="0"/>
                        <a:t>订单</a:t>
                      </a:r>
                      <a:r>
                        <a:rPr lang="en-US" altLang="zh-CN" dirty="0" smtClean="0"/>
                        <a:t>1</a:t>
                      </a:r>
                      <a:endParaRPr lang="zh-CN" altLang="en-US" dirty="0"/>
                    </a:p>
                  </a:txBody>
                  <a:tcPr anchor="ctr"/>
                </a:tc>
                <a:tc>
                  <a:txBody>
                    <a:bodyPr/>
                    <a:lstStyle/>
                    <a:p>
                      <a:pPr algn="ctr"/>
                      <a:r>
                        <a:rPr lang="en-US" altLang="zh-CN" dirty="0" smtClean="0"/>
                        <a:t>1000</a:t>
                      </a:r>
                      <a:endParaRPr lang="zh-CN" altLang="en-US" dirty="0"/>
                    </a:p>
                  </a:txBody>
                  <a:tcPr/>
                </a:tc>
                <a:tc>
                  <a:txBody>
                    <a:bodyPr/>
                    <a:lstStyle/>
                    <a:p>
                      <a:pPr algn="ctr"/>
                      <a:r>
                        <a:rPr lang="en-US" altLang="zh-CN" dirty="0" smtClean="0"/>
                        <a:t>400</a:t>
                      </a:r>
                      <a:endParaRPr lang="zh-CN" altLang="en-US" dirty="0"/>
                    </a:p>
                  </a:txBody>
                  <a:tcPr/>
                </a:tc>
                <a:tc>
                  <a:txBody>
                    <a:bodyPr/>
                    <a:lstStyle/>
                    <a:p>
                      <a:pPr algn="ctr"/>
                      <a:r>
                        <a:rPr lang="en-US" altLang="zh-CN" dirty="0" smtClean="0"/>
                        <a:t>2019.06.02</a:t>
                      </a:r>
                    </a:p>
                  </a:txBody>
                  <a:tcPr/>
                </a:tc>
              </a:tr>
              <a:tr h="370840">
                <a:tc>
                  <a:txBody>
                    <a:bodyPr/>
                    <a:lstStyle/>
                    <a:p>
                      <a:pPr algn="ctr"/>
                      <a:r>
                        <a:rPr lang="en-US" altLang="zh-CN" dirty="0" smtClean="0"/>
                        <a:t>2019-05</a:t>
                      </a:r>
                      <a:endParaRPr lang="zh-CN" altLang="en-US" dirty="0"/>
                    </a:p>
                  </a:txBody>
                  <a:tcPr/>
                </a:tc>
                <a:tc>
                  <a:txBody>
                    <a:bodyPr/>
                    <a:lstStyle/>
                    <a:p>
                      <a:pPr algn="ctr"/>
                      <a:r>
                        <a:rPr lang="zh-CN" altLang="en-US" dirty="0" smtClean="0"/>
                        <a:t>订单</a:t>
                      </a:r>
                      <a:r>
                        <a:rPr lang="en-US" altLang="zh-CN" dirty="0" smtClean="0"/>
                        <a:t>2</a:t>
                      </a:r>
                      <a:endParaRPr lang="zh-CN" altLang="en-US" dirty="0"/>
                    </a:p>
                  </a:txBody>
                  <a:tcPr/>
                </a:tc>
                <a:tc>
                  <a:txBody>
                    <a:bodyPr/>
                    <a:lstStyle/>
                    <a:p>
                      <a:pPr algn="ctr"/>
                      <a:r>
                        <a:rPr lang="en-US" altLang="zh-CN" dirty="0" smtClean="0"/>
                        <a:t>2000</a:t>
                      </a:r>
                      <a:endParaRPr lang="zh-CN" altLang="en-US" dirty="0"/>
                    </a:p>
                  </a:txBody>
                  <a:tcPr/>
                </a:tc>
                <a:tc>
                  <a:txBody>
                    <a:bodyPr/>
                    <a:lstStyle/>
                    <a:p>
                      <a:pPr algn="ctr"/>
                      <a:r>
                        <a:rPr lang="en-US" altLang="zh-CN" dirty="0" smtClean="0"/>
                        <a:t>1300</a:t>
                      </a:r>
                      <a:endParaRPr lang="zh-CN" altLang="en-US" dirty="0"/>
                    </a:p>
                  </a:txBody>
                  <a:tcPr/>
                </a:tc>
                <a:tc>
                  <a:txBody>
                    <a:bodyPr/>
                    <a:lstStyle/>
                    <a:p>
                      <a:pPr algn="ctr"/>
                      <a:r>
                        <a:rPr lang="en-US" altLang="zh-CN" dirty="0" smtClean="0"/>
                        <a:t>2019.05.21</a:t>
                      </a:r>
                      <a:endParaRPr lang="zh-CN" altLang="en-US" dirty="0"/>
                    </a:p>
                  </a:txBody>
                  <a:tcPr/>
                </a:tc>
              </a:tr>
            </a:tbl>
          </a:graphicData>
        </a:graphic>
      </p:graphicFrame>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00100" y="500048"/>
            <a:ext cx="3214710" cy="4643452"/>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13" name="TextBox 12"/>
          <p:cNvSpPr txBox="1"/>
          <p:nvPr/>
        </p:nvSpPr>
        <p:spPr>
          <a:xfrm>
            <a:off x="428596" y="642924"/>
            <a:ext cx="1857388" cy="369332"/>
          </a:xfrm>
          <a:prstGeom prst="rect">
            <a:avLst/>
          </a:prstGeom>
          <a:noFill/>
        </p:spPr>
        <p:txBody>
          <a:bodyPr wrap="square" rtlCol="0">
            <a:spAutoFit/>
          </a:bodyPr>
          <a:lstStyle/>
          <a:p>
            <a:r>
              <a:rPr lang="zh-CN" altLang="en-US" b="1" dirty="0" smtClean="0"/>
              <a:t>手工创建调整单</a:t>
            </a:r>
            <a:endParaRPr lang="zh-CN" altLang="en-US" b="1" dirty="0"/>
          </a:p>
        </p:txBody>
      </p:sp>
      <p:sp>
        <p:nvSpPr>
          <p:cNvPr id="11" name="TextBox 10"/>
          <p:cNvSpPr txBox="1"/>
          <p:nvPr/>
        </p:nvSpPr>
        <p:spPr>
          <a:xfrm>
            <a:off x="4214810" y="4286262"/>
            <a:ext cx="4714908" cy="923330"/>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路径：成本会计</a:t>
            </a:r>
            <a:r>
              <a:rPr lang="en-US" altLang="zh-CN" sz="1200" dirty="0" smtClean="0"/>
              <a:t>-</a:t>
            </a:r>
            <a:r>
              <a:rPr lang="zh-CN" altLang="en-US" sz="1200" dirty="0" smtClean="0"/>
              <a:t>成本调整</a:t>
            </a:r>
            <a:endParaRPr lang="en-US" altLang="zh-CN" sz="1200" dirty="0" smtClean="0"/>
          </a:p>
          <a:p>
            <a:pPr marL="0" lvl="1">
              <a:lnSpc>
                <a:spcPct val="150000"/>
              </a:lnSpc>
              <a:buClr>
                <a:srgbClr val="FF0000"/>
              </a:buClr>
              <a:buFont typeface="Wingdings" pitchFamily="2" charset="2"/>
              <a:buChar char="l"/>
            </a:pPr>
            <a:r>
              <a:rPr lang="zh-CN" altLang="en-US" sz="1200" dirty="0" smtClean="0"/>
              <a:t>单据界面没有新增按钮，需要点查询内容</a:t>
            </a:r>
            <a:r>
              <a:rPr lang="en-US" altLang="zh-CN" sz="1200" dirty="0" smtClean="0"/>
              <a:t>-</a:t>
            </a:r>
            <a:r>
              <a:rPr lang="zh-CN" altLang="en-US" sz="1200" dirty="0" smtClean="0"/>
              <a:t>订单成本查询，进入订单日计划成本查询列表，查询要需要调整的目标后双击</a:t>
            </a:r>
            <a:endParaRPr lang="en-US" altLang="zh-CN" sz="1200" dirty="0" smtClean="0"/>
          </a:p>
        </p:txBody>
      </p:sp>
      <p:pic>
        <p:nvPicPr>
          <p:cNvPr id="4098" name="Picture 2"/>
          <p:cNvPicPr>
            <a:picLocks noChangeAspect="1" noChangeArrowheads="1"/>
          </p:cNvPicPr>
          <p:nvPr/>
        </p:nvPicPr>
        <p:blipFill>
          <a:blip r:embed="rId3"/>
          <a:srcRect/>
          <a:stretch>
            <a:fillRect/>
          </a:stretch>
        </p:blipFill>
        <p:spPr bwMode="auto">
          <a:xfrm>
            <a:off x="4429124" y="500049"/>
            <a:ext cx="4286248" cy="3857652"/>
          </a:xfrm>
          <a:prstGeom prst="rect">
            <a:avLst/>
          </a:prstGeom>
          <a:noFill/>
          <a:ln w="9525">
            <a:noFill/>
            <a:miter lim="800000"/>
            <a:headEnd/>
            <a:tailEnd/>
          </a:ln>
          <a:effectLst/>
        </p:spPr>
      </p:pic>
      <p:cxnSp>
        <p:nvCxnSpPr>
          <p:cNvPr id="7" name="直接箭头连接符 6"/>
          <p:cNvCxnSpPr/>
          <p:nvPr/>
        </p:nvCxnSpPr>
        <p:spPr>
          <a:xfrm rot="5400000" flipH="1" flipV="1">
            <a:off x="1321571" y="1393023"/>
            <a:ext cx="4000528" cy="2786082"/>
          </a:xfrm>
          <a:prstGeom prst="straightConnector1">
            <a:avLst/>
          </a:prstGeom>
          <a:ln w="2540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13" name="TextBox 12"/>
          <p:cNvSpPr txBox="1"/>
          <p:nvPr/>
        </p:nvSpPr>
        <p:spPr>
          <a:xfrm>
            <a:off x="428596" y="571486"/>
            <a:ext cx="1857388" cy="369332"/>
          </a:xfrm>
          <a:prstGeom prst="rect">
            <a:avLst/>
          </a:prstGeom>
          <a:noFill/>
        </p:spPr>
        <p:txBody>
          <a:bodyPr wrap="square" rtlCol="0">
            <a:spAutoFit/>
          </a:bodyPr>
          <a:lstStyle/>
          <a:p>
            <a:r>
              <a:rPr lang="zh-CN" altLang="en-US" dirty="0" smtClean="0"/>
              <a:t>手工创建调整单</a:t>
            </a:r>
            <a:endParaRPr lang="zh-CN" altLang="en-US" dirty="0"/>
          </a:p>
        </p:txBody>
      </p:sp>
      <p:sp>
        <p:nvSpPr>
          <p:cNvPr id="11" name="TextBox 10"/>
          <p:cNvSpPr txBox="1"/>
          <p:nvPr/>
        </p:nvSpPr>
        <p:spPr>
          <a:xfrm>
            <a:off x="6786578" y="714362"/>
            <a:ext cx="2357422" cy="4247317"/>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订单日计划成本查询中双击后，系统按订单的期间成本创建成本调整单</a:t>
            </a:r>
            <a:endParaRPr lang="en-US" altLang="zh-CN" sz="1200" dirty="0" smtClean="0"/>
          </a:p>
          <a:p>
            <a:pPr marL="0" lvl="1">
              <a:lnSpc>
                <a:spcPct val="150000"/>
              </a:lnSpc>
              <a:buClr>
                <a:srgbClr val="FF0000"/>
              </a:buClr>
              <a:buFont typeface="Wingdings" pitchFamily="2" charset="2"/>
              <a:buChar char="l"/>
            </a:pPr>
            <a:r>
              <a:rPr lang="zh-CN" altLang="en-US" sz="1200" dirty="0" smtClean="0"/>
              <a:t>调整单行按成本要素行分组，可以按不同要素进行调整</a:t>
            </a:r>
            <a:endParaRPr lang="en-US" altLang="zh-CN" sz="1200" dirty="0" smtClean="0"/>
          </a:p>
          <a:p>
            <a:pPr marL="0" lvl="1">
              <a:lnSpc>
                <a:spcPct val="150000"/>
              </a:lnSpc>
              <a:buClr>
                <a:srgbClr val="FF0000"/>
              </a:buClr>
              <a:buFont typeface="Wingdings" pitchFamily="2" charset="2"/>
              <a:buChar char="l"/>
            </a:pPr>
            <a:r>
              <a:rPr lang="zh-CN" altLang="en-US" sz="1200" dirty="0" smtClean="0"/>
              <a:t>本阶和下阶开头的字段，为订单调整前的成本，按成本计算后订单期间成本回写，不可修改</a:t>
            </a:r>
            <a:endParaRPr lang="en-US" altLang="zh-CN" sz="1200" dirty="0" smtClean="0"/>
          </a:p>
          <a:p>
            <a:pPr marL="0" lvl="1">
              <a:lnSpc>
                <a:spcPct val="150000"/>
              </a:lnSpc>
              <a:buClr>
                <a:srgbClr val="FF0000"/>
              </a:buClr>
              <a:buFont typeface="Wingdings" pitchFamily="2" charset="2"/>
              <a:buChar char="l"/>
            </a:pPr>
            <a:r>
              <a:rPr lang="zh-CN" altLang="en-US" sz="1200" dirty="0" smtClean="0"/>
              <a:t>新开头的字段，为订单调整后的成本，可维护；主要有在制和入库两类的相关字段，如果调整额需要影响存货则需要维护新入库相关字段</a:t>
            </a:r>
            <a:endParaRPr lang="en-US" altLang="zh-CN" sz="1200" dirty="0" smtClean="0"/>
          </a:p>
          <a:p>
            <a:pPr marL="0" lvl="1">
              <a:lnSpc>
                <a:spcPct val="150000"/>
              </a:lnSpc>
              <a:buClr>
                <a:srgbClr val="FF0000"/>
              </a:buClr>
              <a:buFont typeface="Wingdings" pitchFamily="2" charset="2"/>
              <a:buChar char="l"/>
            </a:pPr>
            <a:r>
              <a:rPr lang="zh-CN" altLang="en-US" sz="1200" dirty="0" smtClean="0"/>
              <a:t>含调整的字段为系统自动计算</a:t>
            </a:r>
            <a:endParaRPr lang="en-US" altLang="zh-CN" sz="1200" dirty="0" smtClean="0"/>
          </a:p>
          <a:p>
            <a:pPr marL="0" lvl="1">
              <a:lnSpc>
                <a:spcPct val="150000"/>
              </a:lnSpc>
              <a:buClr>
                <a:srgbClr val="FF0000"/>
              </a:buClr>
              <a:buFont typeface="Wingdings" pitchFamily="2" charset="2"/>
              <a:buChar char="l"/>
            </a:pPr>
            <a:r>
              <a:rPr lang="zh-CN" altLang="en-US" sz="1200" dirty="0" smtClean="0"/>
              <a:t>填写后保存审核</a:t>
            </a:r>
            <a:endParaRPr lang="en-US" altLang="zh-CN" sz="1200" dirty="0" smtClean="0"/>
          </a:p>
        </p:txBody>
      </p:sp>
      <p:pic>
        <p:nvPicPr>
          <p:cNvPr id="5123" name="Picture 3"/>
          <p:cNvPicPr>
            <a:picLocks noChangeAspect="1" noChangeArrowheads="1"/>
          </p:cNvPicPr>
          <p:nvPr/>
        </p:nvPicPr>
        <p:blipFill>
          <a:blip r:embed="rId2"/>
          <a:srcRect/>
          <a:stretch>
            <a:fillRect/>
          </a:stretch>
        </p:blipFill>
        <p:spPr bwMode="auto">
          <a:xfrm>
            <a:off x="357158" y="1071552"/>
            <a:ext cx="6399207" cy="2612321"/>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357158" y="3786196"/>
            <a:ext cx="6286500" cy="619125"/>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相关参数与基本逻辑</a:t>
            </a:r>
            <a:endParaRPr lang="zh-CN" altLang="en-US" dirty="0"/>
          </a:p>
        </p:txBody>
      </p:sp>
      <p:sp>
        <p:nvSpPr>
          <p:cNvPr id="13" name="TextBox 12"/>
          <p:cNvSpPr txBox="1"/>
          <p:nvPr/>
        </p:nvSpPr>
        <p:spPr>
          <a:xfrm>
            <a:off x="428596" y="571486"/>
            <a:ext cx="1857388" cy="369332"/>
          </a:xfrm>
          <a:prstGeom prst="rect">
            <a:avLst/>
          </a:prstGeom>
          <a:noFill/>
        </p:spPr>
        <p:txBody>
          <a:bodyPr wrap="square" rtlCol="0">
            <a:spAutoFit/>
          </a:bodyPr>
          <a:lstStyle/>
          <a:p>
            <a:r>
              <a:rPr lang="zh-CN" altLang="en-US" dirty="0" smtClean="0"/>
              <a:t>手工创建调整单</a:t>
            </a:r>
            <a:endParaRPr lang="zh-CN" altLang="en-US" dirty="0"/>
          </a:p>
        </p:txBody>
      </p:sp>
      <p:sp>
        <p:nvSpPr>
          <p:cNvPr id="11" name="TextBox 10"/>
          <p:cNvSpPr txBox="1"/>
          <p:nvPr/>
        </p:nvSpPr>
        <p:spPr>
          <a:xfrm>
            <a:off x="6786578" y="714362"/>
            <a:ext cx="2357422" cy="4524315"/>
          </a:xfrm>
          <a:prstGeom prst="rect">
            <a:avLst/>
          </a:prstGeom>
          <a:noFill/>
        </p:spPr>
        <p:txBody>
          <a:bodyPr wrap="square" rtlCol="0">
            <a:spAutoFit/>
          </a:bodyPr>
          <a:lstStyle/>
          <a:p>
            <a:pPr marL="0" lvl="1">
              <a:lnSpc>
                <a:spcPct val="150000"/>
              </a:lnSpc>
              <a:buClr>
                <a:srgbClr val="FF0000"/>
              </a:buClr>
              <a:buFont typeface="Wingdings" pitchFamily="2" charset="2"/>
              <a:buChar char="l"/>
            </a:pPr>
            <a:r>
              <a:rPr lang="zh-CN" altLang="en-US" sz="1200" dirty="0" smtClean="0"/>
              <a:t>调整前订单在制成本</a:t>
            </a:r>
            <a:r>
              <a:rPr lang="en-US" altLang="zh-CN" sz="1200" dirty="0" smtClean="0"/>
              <a:t>=0</a:t>
            </a:r>
            <a:r>
              <a:rPr lang="zh-CN" altLang="en-US" sz="1200" dirty="0" smtClean="0"/>
              <a:t>，入库成本</a:t>
            </a:r>
            <a:r>
              <a:rPr lang="en-US" altLang="zh-CN" sz="1200" dirty="0" smtClean="0"/>
              <a:t>=45</a:t>
            </a:r>
          </a:p>
          <a:p>
            <a:pPr marL="0" lvl="1">
              <a:lnSpc>
                <a:spcPct val="150000"/>
              </a:lnSpc>
              <a:buClr>
                <a:srgbClr val="FF0000"/>
              </a:buClr>
              <a:buFont typeface="Wingdings" pitchFamily="2" charset="2"/>
              <a:buChar char="l"/>
            </a:pPr>
            <a:r>
              <a:rPr lang="zh-CN" altLang="en-US" sz="1200" dirty="0" smtClean="0"/>
              <a:t>假设准备将在制成本调增</a:t>
            </a:r>
            <a:r>
              <a:rPr lang="en-US" altLang="zh-CN" sz="1200" dirty="0" smtClean="0"/>
              <a:t>10</a:t>
            </a:r>
            <a:r>
              <a:rPr lang="zh-CN" altLang="en-US" sz="1200" dirty="0" smtClean="0"/>
              <a:t>，并减少相应的入库成本金额</a:t>
            </a:r>
            <a:endParaRPr lang="en-US" altLang="zh-CN" sz="1200" dirty="0" smtClean="0"/>
          </a:p>
          <a:p>
            <a:pPr marL="0" lvl="1">
              <a:lnSpc>
                <a:spcPct val="150000"/>
              </a:lnSpc>
              <a:buClr>
                <a:srgbClr val="FF0000"/>
              </a:buClr>
              <a:buFont typeface="Wingdings" pitchFamily="2" charset="2"/>
              <a:buChar char="l"/>
            </a:pPr>
            <a:r>
              <a:rPr lang="zh-CN" altLang="en-US" sz="1200" dirty="0" smtClean="0"/>
              <a:t>调整在制：录入新本阶在制成本</a:t>
            </a:r>
            <a:r>
              <a:rPr lang="en-US" altLang="zh-CN" sz="1200" dirty="0" smtClean="0"/>
              <a:t>=10</a:t>
            </a:r>
            <a:r>
              <a:rPr lang="zh-CN" altLang="en-US" sz="1200" dirty="0" smtClean="0"/>
              <a:t>（调整前在制成本</a:t>
            </a:r>
            <a:r>
              <a:rPr lang="en-US" altLang="zh-CN" sz="1200" dirty="0" smtClean="0"/>
              <a:t>=0</a:t>
            </a:r>
            <a:r>
              <a:rPr lang="zh-CN" altLang="en-US" sz="1200" dirty="0" smtClean="0"/>
              <a:t>，需要增加</a:t>
            </a:r>
            <a:r>
              <a:rPr lang="en-US" altLang="zh-CN" sz="1200" dirty="0" smtClean="0"/>
              <a:t>10</a:t>
            </a:r>
            <a:r>
              <a:rPr lang="zh-CN" altLang="en-US" sz="1200" dirty="0" smtClean="0"/>
              <a:t>，调整后在制成本</a:t>
            </a:r>
            <a:r>
              <a:rPr lang="en-US" altLang="zh-CN" sz="1200" dirty="0" smtClean="0"/>
              <a:t>=0+10=10</a:t>
            </a:r>
            <a:r>
              <a:rPr lang="zh-CN" altLang="en-US" sz="1200" dirty="0" smtClean="0"/>
              <a:t>）</a:t>
            </a:r>
            <a:endParaRPr lang="en-US" altLang="zh-CN" sz="1200" dirty="0" smtClean="0"/>
          </a:p>
          <a:p>
            <a:pPr marL="0" lvl="1">
              <a:lnSpc>
                <a:spcPct val="150000"/>
              </a:lnSpc>
              <a:buClr>
                <a:srgbClr val="FF0000"/>
              </a:buClr>
              <a:buFont typeface="Wingdings" pitchFamily="2" charset="2"/>
              <a:buChar char="l"/>
            </a:pPr>
            <a:r>
              <a:rPr lang="zh-CN" altLang="en-US" sz="1200" dirty="0" smtClean="0"/>
              <a:t>调整入库：录入新本阶入库</a:t>
            </a:r>
            <a:r>
              <a:rPr lang="en-US" altLang="zh-CN" sz="1200" dirty="0" smtClean="0"/>
              <a:t>=35</a:t>
            </a:r>
            <a:r>
              <a:rPr lang="zh-CN" altLang="en-US" sz="1200" dirty="0" smtClean="0"/>
              <a:t>（调整前入库成本</a:t>
            </a:r>
            <a:r>
              <a:rPr lang="en-US" altLang="zh-CN" sz="1200" dirty="0" smtClean="0"/>
              <a:t>=45</a:t>
            </a:r>
            <a:r>
              <a:rPr lang="zh-CN" altLang="en-US" sz="1200" dirty="0" smtClean="0"/>
              <a:t>，需要相应调减</a:t>
            </a:r>
            <a:r>
              <a:rPr lang="en-US" altLang="zh-CN" sz="1200" dirty="0" smtClean="0"/>
              <a:t>10</a:t>
            </a:r>
            <a:r>
              <a:rPr lang="zh-CN" altLang="en-US" sz="1200" dirty="0" smtClean="0"/>
              <a:t>，调整后在制成本</a:t>
            </a:r>
            <a:r>
              <a:rPr lang="en-US" altLang="zh-CN" sz="1200" dirty="0" smtClean="0"/>
              <a:t>=45-10=35</a:t>
            </a:r>
            <a:r>
              <a:rPr lang="zh-CN" altLang="en-US" sz="1200" dirty="0" smtClean="0"/>
              <a:t>）</a:t>
            </a:r>
            <a:endParaRPr lang="en-US" altLang="zh-CN" sz="1200" dirty="0" smtClean="0"/>
          </a:p>
          <a:p>
            <a:pPr marL="0" lvl="1">
              <a:lnSpc>
                <a:spcPct val="150000"/>
              </a:lnSpc>
              <a:buClr>
                <a:srgbClr val="FF0000"/>
              </a:buClr>
              <a:buFont typeface="Wingdings" pitchFamily="2" charset="2"/>
              <a:buChar char="l"/>
            </a:pPr>
            <a:r>
              <a:rPr lang="zh-CN" altLang="en-US" sz="1200" dirty="0" smtClean="0"/>
              <a:t>调整额相关字段为系统自动计算，不需要维护</a:t>
            </a:r>
            <a:endParaRPr lang="en-US" altLang="zh-CN" sz="1200" dirty="0" smtClean="0"/>
          </a:p>
          <a:p>
            <a:pPr marL="0" lvl="1">
              <a:lnSpc>
                <a:spcPct val="150000"/>
              </a:lnSpc>
              <a:buClr>
                <a:srgbClr val="FF0000"/>
              </a:buClr>
              <a:buFont typeface="Wingdings" pitchFamily="2" charset="2"/>
              <a:buChar char="l"/>
            </a:pPr>
            <a:r>
              <a:rPr lang="zh-CN" altLang="en-US" sz="1200" dirty="0" smtClean="0"/>
              <a:t>如果调整不想影响存货，则不维护新入库相关字段即可</a:t>
            </a:r>
            <a:endParaRPr lang="en-US" altLang="zh-CN" sz="1200" dirty="0" smtClean="0"/>
          </a:p>
        </p:txBody>
      </p:sp>
      <p:pic>
        <p:nvPicPr>
          <p:cNvPr id="6146" name="Picture 2"/>
          <p:cNvPicPr>
            <a:picLocks noChangeAspect="1" noChangeArrowheads="1"/>
          </p:cNvPicPr>
          <p:nvPr/>
        </p:nvPicPr>
        <p:blipFill>
          <a:blip r:embed="rId2"/>
          <a:srcRect/>
          <a:stretch>
            <a:fillRect/>
          </a:stretch>
        </p:blipFill>
        <p:spPr bwMode="auto">
          <a:xfrm>
            <a:off x="357158" y="1071552"/>
            <a:ext cx="6246805" cy="261093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57158" y="3786196"/>
            <a:ext cx="6296025" cy="571500"/>
          </a:xfrm>
          <a:prstGeom prst="rect">
            <a:avLst/>
          </a:prstGeom>
          <a:noFill/>
          <a:ln w="9525">
            <a:noFill/>
            <a:miter lim="800000"/>
            <a:headEnd/>
            <a:tailEnd/>
          </a:ln>
          <a:effectLst/>
        </p:spPr>
      </p:pic>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23064</TotalTime>
  <Words>2894</Words>
  <PresentationFormat>全屏显示(16:9)</PresentationFormat>
  <Paragraphs>132</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幻灯片 1</vt:lpstr>
      <vt:lpstr>幻灯片 2</vt:lpstr>
      <vt:lpstr>幻灯片 3</vt:lpstr>
      <vt:lpstr>相关参数与基本逻辑</vt:lpstr>
      <vt:lpstr>相关参数与基本逻辑</vt:lpstr>
      <vt:lpstr>相关参数与基本逻辑</vt:lpstr>
      <vt:lpstr>相关参数与基本逻辑</vt:lpstr>
      <vt:lpstr>相关参数与基本逻辑</vt:lpstr>
      <vt:lpstr>相关参数与基本逻辑</vt:lpstr>
      <vt:lpstr>相关参数与基本逻辑</vt:lpstr>
      <vt:lpstr>幻灯片 11</vt:lpstr>
      <vt:lpstr>品种法调整逻辑</vt:lpstr>
      <vt:lpstr>品种法调整逻辑</vt:lpstr>
      <vt:lpstr>幻灯片 14</vt:lpstr>
      <vt:lpstr>常见问题处理</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E5270</cp:lastModifiedBy>
  <cp:revision>480</cp:revision>
  <dcterms:created xsi:type="dcterms:W3CDTF">2019-03-01T01:46:57Z</dcterms:created>
  <dcterms:modified xsi:type="dcterms:W3CDTF">2019-11-19T08:59:27Z</dcterms:modified>
</cp:coreProperties>
</file>