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0" r:id="rId4"/>
    <p:sldId id="272" r:id="rId5"/>
    <p:sldId id="283" r:id="rId6"/>
    <p:sldId id="284" r:id="rId7"/>
    <p:sldId id="285" r:id="rId8"/>
    <p:sldId id="281" r:id="rId9"/>
    <p:sldId id="270" r:id="rId10"/>
    <p:sldId id="271" r:id="rId11"/>
    <p:sldId id="282" r:id="rId12"/>
    <p:sldId id="279" r:id="rId13"/>
    <p:sldId id="273" r:id="rId14"/>
    <p:sldId id="278" r:id="rId15"/>
    <p:sldId id="290" r:id="rId16"/>
    <p:sldId id="286" r:id="rId17"/>
    <p:sldId id="288" r:id="rId18"/>
    <p:sldId id="289" r:id="rId19"/>
    <p:sldId id="291" r:id="rId20"/>
    <p:sldId id="292" r:id="rId21"/>
    <p:sldId id="293" r:id="rId22"/>
    <p:sldId id="294" r:id="rId23"/>
    <p:sldId id="266" r:id="rId2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53" autoAdjust="0"/>
    <p:restoredTop sz="94660"/>
  </p:normalViewPr>
  <p:slideViewPr>
    <p:cSldViewPr>
      <p:cViewPr>
        <p:scale>
          <a:sx n="90" d="100"/>
          <a:sy n="90" d="100"/>
        </p:scale>
        <p:origin x="-846" y="-5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3" name="Picture 2" descr="D:\PROWISDOM\2017年\20170122 【用友】PPT模板\1.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8388424" y="211253"/>
            <a:ext cx="504056" cy="3407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0987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2300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pic>
        <p:nvPicPr>
          <p:cNvPr id="11266" name="Picture 2" descr="E:\工作\2017\用友\集团\8.31新PPTvi\封面封底\内页.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标题 1"/>
          <p:cNvSpPr>
            <a:spLocks noGrp="1"/>
          </p:cNvSpPr>
          <p:nvPr>
            <p:ph type="title"/>
          </p:nvPr>
        </p:nvSpPr>
        <p:spPr>
          <a:xfrm>
            <a:off x="518864" y="22895"/>
            <a:ext cx="8229600" cy="504056"/>
          </a:xfrm>
          <a:prstGeom prst="rect">
            <a:avLst/>
          </a:prstGeom>
        </p:spPr>
        <p:txBody>
          <a:bodyPr anchor="ctr"/>
          <a:lstStyle>
            <a:lvl1pPr algn="l">
              <a:defRPr sz="2400">
                <a:solidFill>
                  <a:schemeClr val="tx1">
                    <a:lumMod val="75000"/>
                    <a:lumOff val="25000"/>
                  </a:schemeClr>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pic>
        <p:nvPicPr>
          <p:cNvPr id="5" name="Picture 2"/>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018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2020/7/6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2020/7/6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2020/7/6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2020/7/6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工作\2017\用友\集团\李凯8.31新PPTvi\封面封底\方案1\封面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01" y="0"/>
            <a:ext cx="9144001"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533923" y="2915472"/>
            <a:ext cx="2114681" cy="646331"/>
          </a:xfrm>
          <a:prstGeom prst="rect">
            <a:avLst/>
          </a:prstGeom>
          <a:noFill/>
        </p:spPr>
        <p:txBody>
          <a:bodyPr wrap="none" rtlCol="0" anchor="ctr">
            <a:spAutoFit/>
          </a:bodyPr>
          <a:lstStyle/>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用友网络科技股份有限公司</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姓名 郭睿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2019</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 5</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27</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日</a:t>
            </a:r>
          </a:p>
        </p:txBody>
      </p:sp>
      <p:sp>
        <p:nvSpPr>
          <p:cNvPr id="4" name="TextBox 3"/>
          <p:cNvSpPr txBox="1"/>
          <p:nvPr/>
        </p:nvSpPr>
        <p:spPr>
          <a:xfrm>
            <a:off x="2428860" y="1857370"/>
            <a:ext cx="4801314" cy="646331"/>
          </a:xfrm>
          <a:prstGeom prst="rect">
            <a:avLst/>
          </a:prstGeom>
          <a:noFill/>
        </p:spPr>
        <p:txBody>
          <a:bodyPr wrap="none" rtlCol="0">
            <a:spAutoFit/>
          </a:bodyPr>
          <a:lstStyle/>
          <a:p>
            <a:pPr algn="ctr"/>
            <a:r>
              <a:rPr lang="zh-CN" altLang="en-US" sz="3600" b="1" dirty="0" smtClean="0">
                <a:solidFill>
                  <a:srgbClr val="E60012"/>
                </a:solidFill>
                <a:latin typeface="微软雅黑" panose="020B0503020204020204" pitchFamily="34" charset="-122"/>
                <a:ea typeface="微软雅黑" panose="020B0503020204020204" pitchFamily="34" charset="-122"/>
              </a:rPr>
              <a:t>成本核算基本流程概述</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7259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成本重要参数</a:t>
            </a:r>
            <a:endParaRPr lang="zh-CN" altLang="en-US" dirty="0"/>
          </a:p>
        </p:txBody>
      </p:sp>
      <p:sp>
        <p:nvSpPr>
          <p:cNvPr id="13" name="TextBox 12"/>
          <p:cNvSpPr txBox="1"/>
          <p:nvPr/>
        </p:nvSpPr>
        <p:spPr>
          <a:xfrm>
            <a:off x="428596" y="642924"/>
            <a:ext cx="2286016" cy="369332"/>
          </a:xfrm>
          <a:prstGeom prst="rect">
            <a:avLst/>
          </a:prstGeom>
          <a:noFill/>
        </p:spPr>
        <p:txBody>
          <a:bodyPr wrap="square" rtlCol="0">
            <a:spAutoFit/>
          </a:bodyPr>
          <a:lstStyle/>
          <a:p>
            <a:r>
              <a:rPr lang="zh-CN" altLang="en-US" dirty="0" smtClean="0"/>
              <a:t>成本会计成本选项</a:t>
            </a:r>
            <a:endParaRPr lang="zh-CN" altLang="en-US" dirty="0"/>
          </a:p>
        </p:txBody>
      </p:sp>
      <p:sp>
        <p:nvSpPr>
          <p:cNvPr id="11" name="TextBox 10"/>
          <p:cNvSpPr txBox="1"/>
          <p:nvPr/>
        </p:nvSpPr>
        <p:spPr>
          <a:xfrm>
            <a:off x="357158" y="2143122"/>
            <a:ext cx="8358246" cy="2862322"/>
          </a:xfrm>
          <a:prstGeom prst="rect">
            <a:avLst/>
          </a:prstGeom>
          <a:noFill/>
        </p:spPr>
        <p:txBody>
          <a:bodyPr wrap="square" rtlCol="0">
            <a:spAutoFit/>
          </a:bodyPr>
          <a:lstStyle/>
          <a:p>
            <a:pPr marL="0" lvl="1">
              <a:lnSpc>
                <a:spcPct val="150000"/>
              </a:lnSpc>
              <a:buClr>
                <a:srgbClr val="FF0000"/>
              </a:buClr>
              <a:buFont typeface="Wingdings" pitchFamily="2" charset="2"/>
              <a:buChar char="l"/>
            </a:pPr>
            <a:r>
              <a:rPr lang="zh-CN" altLang="en-US" sz="1200" dirty="0" smtClean="0"/>
              <a:t>成本会计参数设置外最重要的参数集，遇到的成本相关问题很多都与成本选项有关，</a:t>
            </a:r>
            <a:r>
              <a:rPr lang="zh-CN" altLang="en-US" sz="1200" b="1" dirty="0" smtClean="0"/>
              <a:t>形成遇到问题先看成本选项的条件反射有助于问题的解决和少走弯路</a:t>
            </a:r>
            <a:endParaRPr lang="en-US" altLang="zh-CN" sz="1200" b="1" dirty="0" smtClean="0"/>
          </a:p>
          <a:p>
            <a:pPr marL="0" lvl="1">
              <a:lnSpc>
                <a:spcPct val="150000"/>
              </a:lnSpc>
              <a:buClr>
                <a:srgbClr val="FF0000"/>
              </a:buClr>
              <a:buFont typeface="Wingdings" pitchFamily="2" charset="2"/>
              <a:buChar char="l"/>
            </a:pPr>
            <a:r>
              <a:rPr lang="zh-CN" altLang="en-US" sz="1200" dirty="0" smtClean="0"/>
              <a:t>成本选项可以看做是参数设置的细化，成本选项中如果某字段为灰，通常该字段的值是取自参数设置中的相关参数</a:t>
            </a:r>
            <a:endParaRPr lang="en-US" altLang="zh-CN" sz="1200" dirty="0" smtClean="0"/>
          </a:p>
          <a:p>
            <a:pPr marL="0" lvl="1">
              <a:lnSpc>
                <a:spcPct val="150000"/>
              </a:lnSpc>
              <a:buClr>
                <a:srgbClr val="FF0000"/>
              </a:buClr>
              <a:buFont typeface="Wingdings" pitchFamily="2" charset="2"/>
              <a:buChar char="l"/>
            </a:pPr>
            <a:r>
              <a:rPr lang="zh-CN" altLang="en-US" sz="1200" dirty="0" smtClean="0"/>
              <a:t>联副产品分配页签：联副产品入库成本核算的相关参数</a:t>
            </a:r>
            <a:endParaRPr lang="en-US" altLang="zh-CN" sz="1200" dirty="0" smtClean="0"/>
          </a:p>
          <a:p>
            <a:pPr marL="0" lvl="1">
              <a:lnSpc>
                <a:spcPct val="150000"/>
              </a:lnSpc>
              <a:buClr>
                <a:srgbClr val="FF0000"/>
              </a:buClr>
              <a:buFont typeface="Wingdings" pitchFamily="2" charset="2"/>
              <a:buChar char="l"/>
            </a:pPr>
            <a:r>
              <a:rPr lang="zh-CN" altLang="en-US" sz="1200" dirty="0" smtClean="0"/>
              <a:t>成本转出方式：分摊模式主产品入库成本核算（完工在制分配）的相关参数</a:t>
            </a:r>
            <a:endParaRPr lang="en-US" altLang="zh-CN" sz="1200" dirty="0" smtClean="0"/>
          </a:p>
          <a:p>
            <a:pPr marL="0" lvl="1">
              <a:lnSpc>
                <a:spcPct val="150000"/>
              </a:lnSpc>
              <a:buClr>
                <a:srgbClr val="FF0000"/>
              </a:buClr>
              <a:buFont typeface="Wingdings" pitchFamily="2" charset="2"/>
              <a:buChar char="l"/>
            </a:pPr>
            <a:r>
              <a:rPr lang="zh-CN" altLang="en-US" sz="1200" dirty="0" smtClean="0"/>
              <a:t>实时成本转出方式：吸收模式主产品入库成本核算的相关参数</a:t>
            </a:r>
            <a:endParaRPr lang="en-US" altLang="zh-CN" sz="1200" dirty="0" smtClean="0"/>
          </a:p>
          <a:p>
            <a:pPr marL="0" lvl="1">
              <a:lnSpc>
                <a:spcPct val="150000"/>
              </a:lnSpc>
              <a:buClr>
                <a:srgbClr val="FF0000"/>
              </a:buClr>
              <a:buFont typeface="Wingdings" pitchFamily="2" charset="2"/>
              <a:buChar char="l"/>
            </a:pPr>
            <a:r>
              <a:rPr lang="zh-CN" altLang="en-US" sz="1200" dirty="0" smtClean="0"/>
              <a:t>间接费用分配：间接费用分配相关设置参数</a:t>
            </a:r>
            <a:endParaRPr lang="en-US" altLang="zh-CN" sz="1200" dirty="0" smtClean="0"/>
          </a:p>
          <a:p>
            <a:pPr marL="0" lvl="1">
              <a:lnSpc>
                <a:spcPct val="150000"/>
              </a:lnSpc>
              <a:buClr>
                <a:srgbClr val="FF0000"/>
              </a:buClr>
              <a:buFont typeface="Wingdings" pitchFamily="2" charset="2"/>
              <a:buChar char="l"/>
            </a:pPr>
            <a:r>
              <a:rPr lang="zh-CN" altLang="en-US" sz="1200" dirty="0" smtClean="0"/>
              <a:t>废品成本处理：核算废品成本时，废品成本的入库方式</a:t>
            </a:r>
            <a:endParaRPr lang="en-US" altLang="zh-CN" sz="1200" dirty="0" smtClean="0"/>
          </a:p>
          <a:p>
            <a:pPr marL="0" lvl="1">
              <a:lnSpc>
                <a:spcPct val="150000"/>
              </a:lnSpc>
              <a:buClr>
                <a:srgbClr val="FF0000"/>
              </a:buClr>
              <a:buFont typeface="Wingdings" pitchFamily="2" charset="2"/>
              <a:buChar char="l"/>
            </a:pPr>
            <a:r>
              <a:rPr lang="zh-CN" altLang="en-US" sz="1200" dirty="0" smtClean="0"/>
              <a:t>转总账：生成凭证相关设置</a:t>
            </a:r>
            <a:endParaRPr lang="en-US" altLang="zh-CN" sz="1200" dirty="0" smtClean="0"/>
          </a:p>
          <a:p>
            <a:pPr marL="0" lvl="1">
              <a:lnSpc>
                <a:spcPct val="150000"/>
              </a:lnSpc>
              <a:buClr>
                <a:srgbClr val="FF0000"/>
              </a:buClr>
              <a:buFont typeface="Wingdings" pitchFamily="2" charset="2"/>
              <a:buChar char="l"/>
            </a:pPr>
            <a:r>
              <a:rPr lang="zh-CN" altLang="en-US" sz="1200" dirty="0" smtClean="0"/>
              <a:t>各个页签参数的作用详见各个部分的文档</a:t>
            </a:r>
            <a:endParaRPr lang="en-US" altLang="zh-CN" sz="1200" dirty="0" smtClean="0"/>
          </a:p>
        </p:txBody>
      </p:sp>
      <p:pic>
        <p:nvPicPr>
          <p:cNvPr id="3074" name="Picture 2"/>
          <p:cNvPicPr>
            <a:picLocks noChangeAspect="1" noChangeArrowheads="1"/>
          </p:cNvPicPr>
          <p:nvPr/>
        </p:nvPicPr>
        <p:blipFill>
          <a:blip r:embed="rId2"/>
          <a:srcRect/>
          <a:stretch>
            <a:fillRect/>
          </a:stretch>
        </p:blipFill>
        <p:spPr bwMode="auto">
          <a:xfrm>
            <a:off x="428596" y="1071552"/>
            <a:ext cx="8151813" cy="1009650"/>
          </a:xfrm>
          <a:prstGeom prst="rect">
            <a:avLst/>
          </a:prstGeom>
          <a:noFill/>
          <a:ln w="9525">
            <a:noFill/>
            <a:miter lim="800000"/>
            <a:headEnd/>
            <a:tailEnd/>
          </a:ln>
          <a:effectLst/>
        </p:spPr>
      </p:pic>
    </p:spTree>
    <p:extLst>
      <p:ext uri="{BB962C8B-B14F-4D97-AF65-F5344CB8AC3E}">
        <p14:creationId xmlns:p14="http://schemas.microsoft.com/office/powerpoint/2010/main" xmlns="" val="4178754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8" y="-1588"/>
            <a:ext cx="9144000"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39952" y="2962747"/>
            <a:ext cx="2954655" cy="461665"/>
          </a:xfrm>
          <a:prstGeom prst="rect">
            <a:avLst/>
          </a:prstGeom>
          <a:noFill/>
        </p:spPr>
        <p:txBody>
          <a:bodyPr wrap="none" rtlCol="0">
            <a:spAutoFit/>
          </a:bodyPr>
          <a:lstStyle/>
          <a:p>
            <a:r>
              <a:rPr lang="zh-CN" altLang="en-US" sz="2400" dirty="0" smtClean="0">
                <a:solidFill>
                  <a:srgbClr val="E60000"/>
                </a:solidFill>
                <a:latin typeface="微软雅黑" panose="020B0503020204020204" pitchFamily="34" charset="-122"/>
                <a:ea typeface="微软雅黑" panose="020B0503020204020204" pitchFamily="34" charset="-122"/>
              </a:rPr>
              <a:t>主要功能与逻辑介绍</a:t>
            </a:r>
          </a:p>
        </p:txBody>
      </p:sp>
      <p:sp>
        <p:nvSpPr>
          <p:cNvPr id="5" name="TextBox 4"/>
          <p:cNvSpPr txBox="1"/>
          <p:nvPr/>
        </p:nvSpPr>
        <p:spPr>
          <a:xfrm>
            <a:off x="4139952" y="2340918"/>
            <a:ext cx="203132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成本重要参数</a:t>
            </a:r>
          </a:p>
        </p:txBody>
      </p:sp>
      <p:sp>
        <p:nvSpPr>
          <p:cNvPr id="9" name="TextBox 8"/>
          <p:cNvSpPr txBox="1"/>
          <p:nvPr/>
        </p:nvSpPr>
        <p:spPr>
          <a:xfrm>
            <a:off x="4143372" y="1714494"/>
            <a:ext cx="203132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成本核算流程</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868" y="1785932"/>
            <a:ext cx="427037" cy="28098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2428874"/>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3053085"/>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9126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主要功能与逻辑介绍</a:t>
            </a:r>
          </a:p>
        </p:txBody>
      </p:sp>
      <p:sp>
        <p:nvSpPr>
          <p:cNvPr id="3" name="矩形 3"/>
          <p:cNvSpPr/>
          <p:nvPr/>
        </p:nvSpPr>
        <p:spPr>
          <a:xfrm>
            <a:off x="2947800" y="1497428"/>
            <a:ext cx="5981918" cy="1377317"/>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alpha val="49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直角三角形 2"/>
          <p:cNvSpPr/>
          <p:nvPr/>
        </p:nvSpPr>
        <p:spPr>
          <a:xfrm rot="17117050" flipH="1">
            <a:off x="2959825" y="1989667"/>
            <a:ext cx="1039933" cy="98402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65000"/>
            </a:schemeClr>
          </a:solidFill>
          <a:ln w="25400" cap="flat" cmpd="sng" algn="ctr">
            <a:noFill/>
            <a:prstDash val="solid"/>
          </a:ln>
          <a:effectLst/>
        </p:spPr>
        <p:txBody>
          <a:bodyPr anchor="ctr"/>
          <a:lstStyle/>
          <a:p>
            <a:pPr algn="ctr">
              <a:defRPr/>
            </a:pPr>
            <a:endParaRPr lang="zh-CN" altLang="en-US" sz="1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nvSpPr>
        <p:spPr>
          <a:xfrm>
            <a:off x="1857357" y="1096576"/>
            <a:ext cx="2235826" cy="102751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F3662D"/>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3"/>
          <p:cNvSpPr/>
          <p:nvPr/>
        </p:nvSpPr>
        <p:spPr>
          <a:xfrm>
            <a:off x="1573666" y="3286130"/>
            <a:ext cx="7070299" cy="1435732"/>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alpha val="49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直角三角形 2"/>
          <p:cNvSpPr/>
          <p:nvPr/>
        </p:nvSpPr>
        <p:spPr>
          <a:xfrm rot="17117050" flipH="1">
            <a:off x="1582646" y="3696724"/>
            <a:ext cx="1056160" cy="99789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65000"/>
            </a:schemeClr>
          </a:solidFill>
          <a:ln w="25400" cap="flat" cmpd="sng" algn="ctr">
            <a:noFill/>
            <a:prstDash val="solid"/>
          </a:ln>
          <a:effectLst/>
        </p:spPr>
        <p:txBody>
          <a:bodyPr anchor="ctr"/>
          <a:lstStyle/>
          <a:p>
            <a:pPr algn="ctr">
              <a:defRPr/>
            </a:pPr>
            <a:endParaRPr lang="zh-CN" altLang="en-US" sz="1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nvSpPr>
        <p:spPr>
          <a:xfrm>
            <a:off x="500035" y="2857502"/>
            <a:ext cx="2233584" cy="102750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E53B4A"/>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
          <p:cNvSpPr txBox="1"/>
          <p:nvPr/>
        </p:nvSpPr>
        <p:spPr>
          <a:xfrm>
            <a:off x="2193133" y="1285866"/>
            <a:ext cx="1164421" cy="684803"/>
          </a:xfrm>
          <a:prstGeom prst="rect">
            <a:avLst/>
          </a:prstGeom>
          <a:noFill/>
        </p:spPr>
        <p:txBody>
          <a:bodyPr wrap="none" lIns="68580" tIns="34290" rIns="68580" bIns="34290" rtlCol="0">
            <a:spAutoFit/>
          </a:bodyPr>
          <a:lstStyle/>
          <a:p>
            <a:r>
              <a:rPr lang="zh-CN" altLang="en-US" sz="4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订单</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7"/>
          <p:cNvSpPr txBox="1"/>
          <p:nvPr/>
        </p:nvSpPr>
        <p:spPr>
          <a:xfrm>
            <a:off x="850446" y="3000378"/>
            <a:ext cx="1292662" cy="761747"/>
          </a:xfrm>
          <a:prstGeom prst="rect">
            <a:avLst/>
          </a:prstGeom>
          <a:noFill/>
        </p:spPr>
        <p:txBody>
          <a:bodyPr wrap="none" lIns="68580" tIns="34290" rIns="68580" bIns="34290" rtlCol="0">
            <a:spAutoFit/>
          </a:bodyPr>
          <a:lstStyle/>
          <a:p>
            <a:r>
              <a:rPr lang="zh-CN" altLang="en-US" sz="45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品种</a:t>
            </a:r>
            <a:endParaRPr lang="zh-CN" altLang="en-US" sz="4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24">
            <a:extLst>
              <a:ext uri="{FF2B5EF4-FFF2-40B4-BE49-F238E27FC236}">
                <a16:creationId xmlns="" xmlns:a16="http://schemas.microsoft.com/office/drawing/2014/main" id="{3F100753-F206-4BDB-9D6A-959E6B6A314D}"/>
              </a:ext>
            </a:extLst>
          </p:cNvPr>
          <p:cNvSpPr>
            <a:spLocks noChangeArrowheads="1"/>
          </p:cNvSpPr>
          <p:nvPr/>
        </p:nvSpPr>
        <p:spPr bwMode="auto">
          <a:xfrm>
            <a:off x="2857488" y="3286130"/>
            <a:ext cx="5786478" cy="1492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品种法是按期间品种订单汇总计算的成本归集和转出，不同品种之间独立核算。需要注意的是，品种法并不是只有品种这一个维度，而是按品种</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生产部门</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计算顺序计算的，即相同品种的不同生产部门、不同计算顺序间独立核算。其中计算顺序</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2</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是返工订单（领用自身），计算顺序</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1</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是非返工订单</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p:txBody>
      </p:sp>
      <p:sp>
        <p:nvSpPr>
          <p:cNvPr id="14" name="TextBox 24">
            <a:extLst>
              <a:ext uri="{FF2B5EF4-FFF2-40B4-BE49-F238E27FC236}">
                <a16:creationId xmlns="" xmlns:a16="http://schemas.microsoft.com/office/drawing/2014/main" id="{3F100753-F206-4BDB-9D6A-959E6B6A314D}"/>
              </a:ext>
            </a:extLst>
          </p:cNvPr>
          <p:cNvSpPr>
            <a:spLocks noChangeArrowheads="1"/>
          </p:cNvSpPr>
          <p:nvPr/>
        </p:nvSpPr>
        <p:spPr bwMode="auto">
          <a:xfrm>
            <a:off x="4000496" y="1500180"/>
            <a:ext cx="4929222" cy="1492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订单法在成本归集和转出时都是按生产订单或日计划独立核算的，即订单成本独立归集、独立转出。即使是母子订单如工艺件订单，子单成本也是独立核算的，只是最后核算出的转出成本直接记入到母单作为发生成本。订单法在查询成本时需要按订单进行查询</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p:txBody>
      </p:sp>
      <p:sp>
        <p:nvSpPr>
          <p:cNvPr id="15" name="TextBox 14"/>
          <p:cNvSpPr txBox="1"/>
          <p:nvPr/>
        </p:nvSpPr>
        <p:spPr>
          <a:xfrm>
            <a:off x="428596" y="642924"/>
            <a:ext cx="5429288" cy="369332"/>
          </a:xfrm>
          <a:prstGeom prst="rect">
            <a:avLst/>
          </a:prstGeom>
          <a:noFill/>
        </p:spPr>
        <p:txBody>
          <a:bodyPr wrap="square" rtlCol="0">
            <a:spAutoFit/>
          </a:bodyPr>
          <a:lstStyle/>
          <a:p>
            <a:r>
              <a:rPr lang="zh-CN" altLang="en-US" dirty="0" smtClean="0"/>
              <a:t>成本核算（最终）对象</a:t>
            </a:r>
            <a:endParaRPr lang="en-US" altLang="zh-CN" dirty="0" smtClean="0"/>
          </a:p>
        </p:txBody>
      </p:sp>
      <p:pic>
        <p:nvPicPr>
          <p:cNvPr id="1026" name="Picture 2"/>
          <p:cNvPicPr>
            <a:picLocks noChangeAspect="1" noChangeArrowheads="1"/>
          </p:cNvPicPr>
          <p:nvPr/>
        </p:nvPicPr>
        <p:blipFill>
          <a:blip r:embed="rId2"/>
          <a:srcRect/>
          <a:stretch>
            <a:fillRect/>
          </a:stretch>
        </p:blipFill>
        <p:spPr bwMode="auto">
          <a:xfrm>
            <a:off x="3786182" y="928676"/>
            <a:ext cx="4267200" cy="247650"/>
          </a:xfrm>
          <a:prstGeom prst="rect">
            <a:avLst/>
          </a:prstGeom>
          <a:noFill/>
          <a:ln w="9525">
            <a:noFill/>
            <a:miter lim="800000"/>
            <a:headEnd/>
            <a:tailEnd/>
          </a:ln>
          <a:effectLst/>
        </p:spPr>
      </p:pic>
    </p:spTree>
    <p:extLst>
      <p:ext uri="{BB962C8B-B14F-4D97-AF65-F5344CB8AC3E}">
        <p14:creationId xmlns:p14="http://schemas.microsoft.com/office/powerpoint/2010/main" xmlns="" val="166800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主要功能与逻辑介绍</a:t>
            </a:r>
            <a:endParaRPr lang="zh-CN" altLang="en-US" dirty="0"/>
          </a:p>
        </p:txBody>
      </p:sp>
      <p:sp>
        <p:nvSpPr>
          <p:cNvPr id="13" name="TextBox 12"/>
          <p:cNvSpPr txBox="1"/>
          <p:nvPr/>
        </p:nvSpPr>
        <p:spPr>
          <a:xfrm>
            <a:off x="428596" y="571486"/>
            <a:ext cx="1857388" cy="369332"/>
          </a:xfrm>
          <a:prstGeom prst="rect">
            <a:avLst/>
          </a:prstGeom>
          <a:noFill/>
        </p:spPr>
        <p:txBody>
          <a:bodyPr wrap="square" rtlCol="0">
            <a:spAutoFit/>
          </a:bodyPr>
          <a:lstStyle/>
          <a:p>
            <a:r>
              <a:rPr lang="zh-CN" altLang="en-US" dirty="0" smtClean="0"/>
              <a:t>成本金额的维度</a:t>
            </a:r>
            <a:endParaRPr lang="zh-CN" altLang="en-US" dirty="0"/>
          </a:p>
        </p:txBody>
      </p:sp>
      <p:sp>
        <p:nvSpPr>
          <p:cNvPr id="11" name="TextBox 10"/>
          <p:cNvSpPr txBox="1"/>
          <p:nvPr/>
        </p:nvSpPr>
        <p:spPr>
          <a:xfrm>
            <a:off x="0" y="3832732"/>
            <a:ext cx="9001156" cy="1200329"/>
          </a:xfrm>
          <a:prstGeom prst="rect">
            <a:avLst/>
          </a:prstGeom>
          <a:noFill/>
        </p:spPr>
        <p:txBody>
          <a:bodyPr wrap="square" rtlCol="0">
            <a:spAutoFit/>
          </a:bodyPr>
          <a:lstStyle/>
          <a:p>
            <a:pPr marL="0" lvl="1">
              <a:lnSpc>
                <a:spcPct val="150000"/>
              </a:lnSpc>
              <a:buClr>
                <a:srgbClr val="FF0000"/>
              </a:buClr>
              <a:buFont typeface="Wingdings" pitchFamily="2" charset="2"/>
              <a:buChar char="l"/>
            </a:pPr>
            <a:r>
              <a:rPr lang="zh-CN" altLang="en-US" sz="1200" dirty="0" smtClean="0"/>
              <a:t>上面三个截图查询条件都是相同的，可以看到合计金额是相同的，区别只是行分组和栏目字段</a:t>
            </a:r>
            <a:endParaRPr lang="en-US" altLang="zh-CN" sz="1200" dirty="0" smtClean="0"/>
          </a:p>
          <a:p>
            <a:pPr marL="0" lvl="1">
              <a:lnSpc>
                <a:spcPct val="150000"/>
              </a:lnSpc>
              <a:buClr>
                <a:srgbClr val="FF0000"/>
              </a:buClr>
              <a:buFont typeface="Wingdings" pitchFamily="2" charset="2"/>
              <a:buChar char="l"/>
            </a:pPr>
            <a:r>
              <a:rPr lang="zh-CN" altLang="en-US" sz="1200" dirty="0" smtClean="0"/>
              <a:t>成本金额是分维度和本层下层的，如入库转出字段，可以分为五个要素的本层下层共</a:t>
            </a:r>
            <a:r>
              <a:rPr lang="en-US" altLang="zh-CN" sz="1200" dirty="0" smtClean="0"/>
              <a:t>10</a:t>
            </a:r>
            <a:r>
              <a:rPr lang="zh-CN" altLang="en-US" sz="1200" dirty="0" smtClean="0"/>
              <a:t>个金额，这</a:t>
            </a:r>
            <a:r>
              <a:rPr lang="en-US" altLang="zh-CN" sz="1200" dirty="0" smtClean="0"/>
              <a:t>10</a:t>
            </a:r>
            <a:r>
              <a:rPr lang="zh-CN" altLang="en-US" sz="1200" dirty="0" smtClean="0"/>
              <a:t>个金额的合计是入库转出记入</a:t>
            </a:r>
            <a:endParaRPr lang="en-US" altLang="zh-CN" sz="1200" dirty="0" smtClean="0"/>
          </a:p>
          <a:p>
            <a:pPr marL="0" lvl="1">
              <a:lnSpc>
                <a:spcPct val="150000"/>
              </a:lnSpc>
              <a:buClr>
                <a:srgbClr val="FF0000"/>
              </a:buClr>
              <a:buFont typeface="Wingdings" pitchFamily="2" charset="2"/>
              <a:buChar char="l"/>
            </a:pPr>
            <a:r>
              <a:rPr lang="zh-CN" altLang="en-US" sz="1200" dirty="0" smtClean="0"/>
              <a:t>在分析完工成本时，需要按成本要素行分组、添加各个栏目的本层下层金额，因为</a:t>
            </a:r>
            <a:r>
              <a:rPr lang="zh-CN" altLang="en-US" sz="1200" b="1" dirty="0" smtClean="0"/>
              <a:t>每个成本要素</a:t>
            </a:r>
            <a:r>
              <a:rPr lang="en-US" altLang="zh-CN" sz="1200" b="1" dirty="0" smtClean="0"/>
              <a:t>+</a:t>
            </a:r>
            <a:r>
              <a:rPr lang="zh-CN" altLang="en-US" sz="1200" b="1" dirty="0" smtClean="0"/>
              <a:t>本层</a:t>
            </a:r>
            <a:r>
              <a:rPr lang="en-US" altLang="zh-CN" sz="1200" b="1" dirty="0" smtClean="0"/>
              <a:t>/</a:t>
            </a:r>
            <a:r>
              <a:rPr lang="zh-CN" altLang="en-US" sz="1200" b="1" dirty="0" smtClean="0"/>
              <a:t>下层是独立核算的</a:t>
            </a:r>
            <a:r>
              <a:rPr lang="zh-CN" altLang="en-US" sz="1200" dirty="0" smtClean="0"/>
              <a:t>，添加行分组和栏目后，对照成本选项</a:t>
            </a:r>
            <a:r>
              <a:rPr lang="en-US" altLang="zh-CN" sz="1200" dirty="0" smtClean="0"/>
              <a:t>-</a:t>
            </a:r>
            <a:r>
              <a:rPr lang="zh-CN" altLang="en-US" sz="1200" dirty="0" smtClean="0"/>
              <a:t>成本转出页签中的设置进行查看</a:t>
            </a:r>
            <a:endParaRPr lang="en-US" altLang="zh-CN" sz="1200" dirty="0" smtClean="0"/>
          </a:p>
        </p:txBody>
      </p:sp>
      <p:pic>
        <p:nvPicPr>
          <p:cNvPr id="1028" name="Picture 4"/>
          <p:cNvPicPr>
            <a:picLocks noChangeAspect="1" noChangeArrowheads="1"/>
          </p:cNvPicPr>
          <p:nvPr/>
        </p:nvPicPr>
        <p:blipFill>
          <a:blip r:embed="rId2"/>
          <a:srcRect/>
          <a:stretch>
            <a:fillRect/>
          </a:stretch>
        </p:blipFill>
        <p:spPr bwMode="auto">
          <a:xfrm>
            <a:off x="0" y="2571750"/>
            <a:ext cx="9144000" cy="136838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3857620" y="1000114"/>
            <a:ext cx="3948111" cy="1427463"/>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214282" y="1428742"/>
            <a:ext cx="3476625" cy="552450"/>
          </a:xfrm>
          <a:prstGeom prst="rect">
            <a:avLst/>
          </a:prstGeom>
          <a:noFill/>
          <a:ln w="9525">
            <a:noFill/>
            <a:miter lim="800000"/>
            <a:headEnd/>
            <a:tailEnd/>
          </a:ln>
          <a:effectLst/>
        </p:spPr>
      </p:pic>
      <p:sp>
        <p:nvSpPr>
          <p:cNvPr id="8" name="TextBox 7"/>
          <p:cNvSpPr txBox="1"/>
          <p:nvPr/>
        </p:nvSpPr>
        <p:spPr>
          <a:xfrm>
            <a:off x="1500166" y="1214428"/>
            <a:ext cx="1000132" cy="276999"/>
          </a:xfrm>
          <a:prstGeom prst="rect">
            <a:avLst/>
          </a:prstGeom>
          <a:noFill/>
        </p:spPr>
        <p:txBody>
          <a:bodyPr wrap="square" rtlCol="0">
            <a:spAutoFit/>
          </a:bodyPr>
          <a:lstStyle/>
          <a:p>
            <a:r>
              <a:rPr lang="zh-CN" altLang="en-US" sz="1200" b="1" dirty="0" smtClean="0">
                <a:solidFill>
                  <a:srgbClr val="FF0000"/>
                </a:solidFill>
              </a:rPr>
              <a:t>成本计算表</a:t>
            </a:r>
          </a:p>
        </p:txBody>
      </p:sp>
      <p:sp>
        <p:nvSpPr>
          <p:cNvPr id="9" name="TextBox 8"/>
          <p:cNvSpPr txBox="1"/>
          <p:nvPr/>
        </p:nvSpPr>
        <p:spPr>
          <a:xfrm>
            <a:off x="4929190" y="785800"/>
            <a:ext cx="2214578" cy="276999"/>
          </a:xfrm>
          <a:prstGeom prst="rect">
            <a:avLst/>
          </a:prstGeom>
          <a:noFill/>
        </p:spPr>
        <p:txBody>
          <a:bodyPr wrap="square" rtlCol="0">
            <a:spAutoFit/>
          </a:bodyPr>
          <a:lstStyle/>
          <a:p>
            <a:r>
              <a:rPr lang="zh-CN" altLang="en-US" sz="1200" b="1" dirty="0" smtClean="0">
                <a:solidFill>
                  <a:srgbClr val="FF0000"/>
                </a:solidFill>
              </a:rPr>
              <a:t>成本计算表加成本要素行分组</a:t>
            </a:r>
          </a:p>
        </p:txBody>
      </p:sp>
      <p:sp>
        <p:nvSpPr>
          <p:cNvPr id="10" name="TextBox 9"/>
          <p:cNvSpPr txBox="1"/>
          <p:nvPr/>
        </p:nvSpPr>
        <p:spPr>
          <a:xfrm>
            <a:off x="2143108" y="2428874"/>
            <a:ext cx="5000660" cy="276999"/>
          </a:xfrm>
          <a:prstGeom prst="rect">
            <a:avLst/>
          </a:prstGeom>
          <a:noFill/>
        </p:spPr>
        <p:txBody>
          <a:bodyPr wrap="square" rtlCol="0">
            <a:spAutoFit/>
          </a:bodyPr>
          <a:lstStyle/>
          <a:p>
            <a:r>
              <a:rPr lang="zh-CN" altLang="en-US" sz="1200" b="1" dirty="0" smtClean="0">
                <a:solidFill>
                  <a:srgbClr val="FF0000"/>
                </a:solidFill>
              </a:rPr>
              <a:t>成本计算表加成本要素行分组</a:t>
            </a:r>
            <a:r>
              <a:rPr lang="en-US" altLang="zh-CN" sz="1200" b="1" dirty="0" smtClean="0">
                <a:solidFill>
                  <a:srgbClr val="FF0000"/>
                </a:solidFill>
              </a:rPr>
              <a:t>+</a:t>
            </a:r>
            <a:r>
              <a:rPr lang="zh-CN" altLang="en-US" sz="1200" b="1" dirty="0" smtClean="0">
                <a:solidFill>
                  <a:srgbClr val="FF0000"/>
                </a:solidFill>
              </a:rPr>
              <a:t>各个栏目的本层下层字段</a:t>
            </a:r>
          </a:p>
        </p:txBody>
      </p:sp>
    </p:spTree>
    <p:extLst>
      <p:ext uri="{BB962C8B-B14F-4D97-AF65-F5344CB8AC3E}">
        <p14:creationId xmlns:p14="http://schemas.microsoft.com/office/powerpoint/2010/main" xmlns="" val="4178754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主要功能与逻辑介绍</a:t>
            </a:r>
            <a:endParaRPr lang="zh-CN" altLang="en-US" dirty="0"/>
          </a:p>
        </p:txBody>
      </p:sp>
      <p:sp>
        <p:nvSpPr>
          <p:cNvPr id="3" name="矩形 3"/>
          <p:cNvSpPr/>
          <p:nvPr/>
        </p:nvSpPr>
        <p:spPr>
          <a:xfrm>
            <a:off x="2947800" y="1497428"/>
            <a:ext cx="5981918" cy="1377317"/>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alpha val="49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直角三角形 2"/>
          <p:cNvSpPr/>
          <p:nvPr/>
        </p:nvSpPr>
        <p:spPr>
          <a:xfrm rot="17117050" flipH="1">
            <a:off x="2959825" y="1989667"/>
            <a:ext cx="1039933" cy="98402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65000"/>
            </a:schemeClr>
          </a:solidFill>
          <a:ln w="25400" cap="flat" cmpd="sng" algn="ctr">
            <a:noFill/>
            <a:prstDash val="solid"/>
          </a:ln>
          <a:effectLst/>
        </p:spPr>
        <p:txBody>
          <a:bodyPr anchor="ctr"/>
          <a:lstStyle/>
          <a:p>
            <a:pPr algn="ctr">
              <a:defRPr/>
            </a:pPr>
            <a:endParaRPr lang="zh-CN" altLang="en-US" sz="1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nvSpPr>
        <p:spPr>
          <a:xfrm>
            <a:off x="1500167" y="1096576"/>
            <a:ext cx="2593016" cy="102751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F3662D"/>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3"/>
          <p:cNvSpPr/>
          <p:nvPr/>
        </p:nvSpPr>
        <p:spPr>
          <a:xfrm>
            <a:off x="1573666" y="3350596"/>
            <a:ext cx="7070299" cy="1364294"/>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alpha val="49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直角三角形 2"/>
          <p:cNvSpPr/>
          <p:nvPr/>
        </p:nvSpPr>
        <p:spPr>
          <a:xfrm rot="16843277" flipH="1">
            <a:off x="1537905" y="3730879"/>
            <a:ext cx="1126975" cy="99789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65000"/>
            </a:schemeClr>
          </a:solidFill>
          <a:ln w="25400" cap="flat" cmpd="sng" algn="ctr">
            <a:noFill/>
            <a:prstDash val="solid"/>
          </a:ln>
          <a:effectLst/>
        </p:spPr>
        <p:txBody>
          <a:bodyPr anchor="ctr"/>
          <a:lstStyle/>
          <a:p>
            <a:pPr algn="ctr">
              <a:defRPr/>
            </a:pPr>
            <a:endParaRPr lang="zh-CN" altLang="en-US" sz="1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nvSpPr>
        <p:spPr>
          <a:xfrm>
            <a:off x="500035" y="2901563"/>
            <a:ext cx="2233584" cy="102750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E53B4A"/>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
          <p:cNvSpPr txBox="1"/>
          <p:nvPr/>
        </p:nvSpPr>
        <p:spPr>
          <a:xfrm>
            <a:off x="1643042" y="1285866"/>
            <a:ext cx="2190343" cy="684803"/>
          </a:xfrm>
          <a:prstGeom prst="rect">
            <a:avLst/>
          </a:prstGeom>
          <a:noFill/>
        </p:spPr>
        <p:txBody>
          <a:bodyPr wrap="none" lIns="68580" tIns="34290" rIns="68580" bIns="34290" rtlCol="0">
            <a:spAutoFit/>
          </a:bodyPr>
          <a:lstStyle/>
          <a:p>
            <a:r>
              <a:rPr lang="zh-CN" altLang="en-US" sz="4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计算日期</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7"/>
          <p:cNvSpPr txBox="1"/>
          <p:nvPr/>
        </p:nvSpPr>
        <p:spPr>
          <a:xfrm>
            <a:off x="642910" y="3024449"/>
            <a:ext cx="1869743" cy="761747"/>
          </a:xfrm>
          <a:prstGeom prst="rect">
            <a:avLst/>
          </a:prstGeom>
          <a:noFill/>
        </p:spPr>
        <p:txBody>
          <a:bodyPr wrap="none" lIns="68580" tIns="34290" rIns="68580" bIns="34290" rtlCol="0">
            <a:spAutoFit/>
          </a:bodyPr>
          <a:lstStyle/>
          <a:p>
            <a:r>
              <a:rPr lang="zh-CN" altLang="en-US" sz="45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从日期</a:t>
            </a:r>
            <a:endParaRPr lang="zh-CN" altLang="en-US" sz="4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24">
            <a:extLst>
              <a:ext uri="{FF2B5EF4-FFF2-40B4-BE49-F238E27FC236}">
                <a16:creationId xmlns="" xmlns:a16="http://schemas.microsoft.com/office/drawing/2014/main" id="{3F100753-F206-4BDB-9D6A-959E6B6A314D}"/>
              </a:ext>
            </a:extLst>
          </p:cNvPr>
          <p:cNvSpPr>
            <a:spLocks noChangeArrowheads="1"/>
          </p:cNvSpPr>
          <p:nvPr/>
        </p:nvSpPr>
        <p:spPr bwMode="auto">
          <a:xfrm>
            <a:off x="2857488" y="3286130"/>
            <a:ext cx="5786478" cy="1492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常见于各个成本会计的档案界面，如分配标准、约当系数、等级分配系数、定额工时、定额成本，这些地方的从日期含义为档案的生效日期，</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但是系统匹配的时候是按到日期匹配的，即取到日期所在期间大于等于计算期间的档案中到日期最晚的一条</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。如自然月会计期间，</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1-20</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21-30</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两个档案，系统匹配</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21-30</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的档案</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p:txBody>
      </p:sp>
      <p:sp>
        <p:nvSpPr>
          <p:cNvPr id="14" name="TextBox 24">
            <a:extLst>
              <a:ext uri="{FF2B5EF4-FFF2-40B4-BE49-F238E27FC236}">
                <a16:creationId xmlns="" xmlns:a16="http://schemas.microsoft.com/office/drawing/2014/main" id="{3F100753-F206-4BDB-9D6A-959E6B6A314D}"/>
              </a:ext>
            </a:extLst>
          </p:cNvPr>
          <p:cNvSpPr>
            <a:spLocks noChangeArrowheads="1"/>
          </p:cNvSpPr>
          <p:nvPr/>
        </p:nvSpPr>
        <p:spPr bwMode="auto">
          <a:xfrm>
            <a:off x="4000496" y="1500180"/>
            <a:ext cx="4929222" cy="1492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常见于各个计算执行界面，如成本阶层、库存</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总账</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产量取数、约当计算、间接费用分配、成本计算、批量生成交易分录。</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这些界面中的日期作用为：按日期取会计期间，所以这些界面的日期选会计期间内的任何一天效果都是相同的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。类似的界面还有转总账取转总账数据和分配方案生成分配标准</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p:txBody>
      </p:sp>
      <p:sp>
        <p:nvSpPr>
          <p:cNvPr id="15" name="TextBox 14"/>
          <p:cNvSpPr txBox="1"/>
          <p:nvPr/>
        </p:nvSpPr>
        <p:spPr>
          <a:xfrm>
            <a:off x="428596" y="642924"/>
            <a:ext cx="5429288" cy="369332"/>
          </a:xfrm>
          <a:prstGeom prst="rect">
            <a:avLst/>
          </a:prstGeom>
          <a:noFill/>
        </p:spPr>
        <p:txBody>
          <a:bodyPr wrap="square" rtlCol="0">
            <a:spAutoFit/>
          </a:bodyPr>
          <a:lstStyle/>
          <a:p>
            <a:r>
              <a:rPr lang="zh-CN" altLang="en-US" dirty="0" smtClean="0"/>
              <a:t>成本模块中的日期</a:t>
            </a:r>
            <a:endParaRPr lang="en-US" altLang="zh-CN" dirty="0" smtClean="0"/>
          </a:p>
        </p:txBody>
      </p:sp>
      <p:pic>
        <p:nvPicPr>
          <p:cNvPr id="2050" name="Picture 2"/>
          <p:cNvPicPr>
            <a:picLocks noChangeAspect="1" noChangeArrowheads="1"/>
          </p:cNvPicPr>
          <p:nvPr/>
        </p:nvPicPr>
        <p:blipFill>
          <a:blip r:embed="rId2"/>
          <a:srcRect/>
          <a:stretch>
            <a:fillRect/>
          </a:stretch>
        </p:blipFill>
        <p:spPr bwMode="auto">
          <a:xfrm>
            <a:off x="3786182" y="1000114"/>
            <a:ext cx="2943225" cy="5143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500298" y="3005143"/>
            <a:ext cx="2733675" cy="352425"/>
          </a:xfrm>
          <a:prstGeom prst="rect">
            <a:avLst/>
          </a:prstGeom>
          <a:noFill/>
          <a:ln w="9525">
            <a:noFill/>
            <a:miter lim="800000"/>
            <a:headEnd/>
            <a:tailEnd/>
          </a:ln>
          <a:effectLst/>
        </p:spPr>
      </p:pic>
    </p:spTree>
    <p:extLst>
      <p:ext uri="{BB962C8B-B14F-4D97-AF65-F5344CB8AC3E}">
        <p14:creationId xmlns:p14="http://schemas.microsoft.com/office/powerpoint/2010/main" xmlns="" val="166800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主要功能与逻辑介绍</a:t>
            </a:r>
            <a:endParaRPr lang="zh-CN" altLang="en-US" dirty="0"/>
          </a:p>
        </p:txBody>
      </p:sp>
      <p:sp>
        <p:nvSpPr>
          <p:cNvPr id="5" name="3"/>
          <p:cNvSpPr/>
          <p:nvPr/>
        </p:nvSpPr>
        <p:spPr>
          <a:xfrm>
            <a:off x="4357686" y="642924"/>
            <a:ext cx="4357718" cy="4286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25"/>
          <p:cNvSpPr/>
          <p:nvPr/>
        </p:nvSpPr>
        <p:spPr>
          <a:xfrm rot="16200000">
            <a:off x="2020300" y="2623124"/>
            <a:ext cx="4286280" cy="325879"/>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357686" y="642924"/>
            <a:ext cx="4286280" cy="4293483"/>
          </a:xfrm>
          <a:prstGeom prst="rect">
            <a:avLst/>
          </a:prstGeom>
        </p:spPr>
        <p:txBody>
          <a:bodyPr wrap="square">
            <a:spAutoFit/>
          </a:bodyPr>
          <a:lstStyle/>
          <a:p>
            <a:pPr>
              <a:lnSpc>
                <a:spcPct val="150000"/>
              </a:lnSpc>
              <a:buClr>
                <a:srgbClr val="FF0000"/>
              </a:buClr>
              <a:buFont typeface="Wingdings" pitchFamily="2" charset="2"/>
              <a:buChar char="l"/>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查询路径：成本会计</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费用数据</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每装配件数量查询。已成本月结的期间使用历史查询；未成本月结的期间使用查询</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含义：每个母件需要使用多少个子件，此时的数量均以料品的成本单位数量计算，通常缩写为</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QPA</a:t>
            </a:r>
          </a:p>
          <a:p>
            <a:pPr>
              <a:lnSpc>
                <a:spcPct val="150000"/>
              </a:lnSpc>
              <a:buClr>
                <a:srgbClr val="FF0000"/>
              </a:buClr>
              <a:buFont typeface="Wingdings" pitchFamily="2" charset="2"/>
              <a:buChar char="l"/>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档案作用：在合并领料、材料倒冲逻辑计算时，需要使用到每装配件数量（</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QPA</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），成本逻辑中引用的每装配件数量都是从费用数据</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每装配件数量查询中取数的，而不是生产订单备料表的供应页签</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每装配件数量（</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QPA</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）具体的计算逻辑参见</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CA-3-</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取数</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每装配件数量计算逻辑</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p>
          <a:p>
            <a:pPr>
              <a:lnSpc>
                <a:spcPct val="150000"/>
              </a:lnSpc>
              <a:buClr>
                <a:srgbClr val="FF0000"/>
              </a:buClr>
              <a:buFont typeface="Wingdings" pitchFamily="2" charset="2"/>
              <a:buChar char="l"/>
            </a:pPr>
            <a:r>
              <a:rPr lang="zh-CN" altLang="en-US" sz="1400" b="1" dirty="0" smtClean="0">
                <a:solidFill>
                  <a:srgbClr val="FF0000"/>
                </a:solidFill>
                <a:latin typeface="微软雅黑" panose="020B0503020204020204" pitchFamily="34" charset="-122"/>
                <a:ea typeface="微软雅黑" panose="020B0503020204020204" pitchFamily="34" charset="-122"/>
              </a:rPr>
              <a:t>查询中是未成本月结期间的数据，历史查询是已成本月结期间的数据</a:t>
            </a:r>
            <a:endParaRPr lang="en-US" altLang="zh-CN" sz="1400" b="1" dirty="0" smtClean="0">
              <a:solidFill>
                <a:srgbClr val="FF000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28596" y="500048"/>
            <a:ext cx="2214578" cy="369332"/>
          </a:xfrm>
          <a:prstGeom prst="rect">
            <a:avLst/>
          </a:prstGeom>
          <a:noFill/>
        </p:spPr>
        <p:txBody>
          <a:bodyPr wrap="square" rtlCol="0">
            <a:spAutoFit/>
          </a:bodyPr>
          <a:lstStyle/>
          <a:p>
            <a:r>
              <a:rPr lang="zh-CN" altLang="en-US" dirty="0" smtClean="0"/>
              <a:t>每装配件数量（</a:t>
            </a:r>
            <a:r>
              <a:rPr lang="en-US" altLang="zh-CN" dirty="0" smtClean="0"/>
              <a:t>QPA</a:t>
            </a:r>
            <a:r>
              <a:rPr lang="zh-CN" altLang="en-US" dirty="0" smtClean="0"/>
              <a:t>）</a:t>
            </a:r>
            <a:endParaRPr lang="zh-CN" altLang="en-US" dirty="0"/>
          </a:p>
        </p:txBody>
      </p:sp>
      <p:pic>
        <p:nvPicPr>
          <p:cNvPr id="3074" name="Picture 2"/>
          <p:cNvPicPr>
            <a:picLocks noChangeAspect="1" noChangeArrowheads="1"/>
          </p:cNvPicPr>
          <p:nvPr/>
        </p:nvPicPr>
        <p:blipFill>
          <a:blip r:embed="rId2"/>
          <a:srcRect/>
          <a:stretch>
            <a:fillRect/>
          </a:stretch>
        </p:blipFill>
        <p:spPr bwMode="auto">
          <a:xfrm>
            <a:off x="500034" y="857238"/>
            <a:ext cx="2857520" cy="4286262"/>
          </a:xfrm>
          <a:prstGeom prst="rect">
            <a:avLst/>
          </a:prstGeom>
          <a:noFill/>
          <a:ln w="9525">
            <a:noFill/>
            <a:miter lim="800000"/>
            <a:headEnd/>
            <a:tailEnd/>
          </a:ln>
          <a:effectLst/>
        </p:spPr>
      </p:pic>
    </p:spTree>
    <p:extLst>
      <p:ext uri="{BB962C8B-B14F-4D97-AF65-F5344CB8AC3E}">
        <p14:creationId xmlns:p14="http://schemas.microsoft.com/office/powerpoint/2010/main" xmlns="" val="4178754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主要功能与逻辑介绍</a:t>
            </a:r>
            <a:endParaRPr lang="zh-CN" altLang="en-US" dirty="0"/>
          </a:p>
        </p:txBody>
      </p:sp>
      <p:sp>
        <p:nvSpPr>
          <p:cNvPr id="3" name="TextBox 2"/>
          <p:cNvSpPr txBox="1"/>
          <p:nvPr/>
        </p:nvSpPr>
        <p:spPr>
          <a:xfrm>
            <a:off x="428596" y="714362"/>
            <a:ext cx="2643206" cy="369332"/>
          </a:xfrm>
          <a:prstGeom prst="rect">
            <a:avLst/>
          </a:prstGeom>
          <a:noFill/>
        </p:spPr>
        <p:txBody>
          <a:bodyPr wrap="square" rtlCol="0">
            <a:spAutoFit/>
          </a:bodyPr>
          <a:lstStyle/>
          <a:p>
            <a:r>
              <a:rPr lang="zh-CN" altLang="en-US" dirty="0" smtClean="0"/>
              <a:t>成本结转方式</a:t>
            </a:r>
          </a:p>
        </p:txBody>
      </p:sp>
      <p:sp>
        <p:nvSpPr>
          <p:cNvPr id="4" name="圆角矩形 108">
            <a:extLst>
              <a:ext uri="{FF2B5EF4-FFF2-40B4-BE49-F238E27FC236}">
                <a16:creationId xmlns:a16="http://schemas.microsoft.com/office/drawing/2014/main" xmlns="" id="{FF9F9BED-447D-49DE-BDDF-8712CCD469EE}"/>
              </a:ext>
            </a:extLst>
          </p:cNvPr>
          <p:cNvSpPr/>
          <p:nvPr/>
        </p:nvSpPr>
        <p:spPr>
          <a:xfrm>
            <a:off x="1142976" y="1285866"/>
            <a:ext cx="1857388" cy="3000396"/>
          </a:xfrm>
          <a:prstGeom prst="roundRect">
            <a:avLst>
              <a:gd name="adj" fmla="val 4908"/>
            </a:avLst>
          </a:prstGeom>
          <a:solidFill>
            <a:schemeClr val="bg1">
              <a:lumMod val="85000"/>
              <a:alpha val="55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dirty="0"/>
          </a:p>
        </p:txBody>
      </p:sp>
      <p:sp>
        <p:nvSpPr>
          <p:cNvPr id="5" name="圆角矩形 108">
            <a:extLst>
              <a:ext uri="{FF2B5EF4-FFF2-40B4-BE49-F238E27FC236}">
                <a16:creationId xmlns:a16="http://schemas.microsoft.com/office/drawing/2014/main" xmlns="" id="{FF9F9BED-447D-49DE-BDDF-8712CCD469EE}"/>
              </a:ext>
            </a:extLst>
          </p:cNvPr>
          <p:cNvSpPr/>
          <p:nvPr/>
        </p:nvSpPr>
        <p:spPr>
          <a:xfrm>
            <a:off x="5857884" y="1285866"/>
            <a:ext cx="1857388" cy="3000396"/>
          </a:xfrm>
          <a:prstGeom prst="roundRect">
            <a:avLst>
              <a:gd name="adj" fmla="val 4908"/>
            </a:avLst>
          </a:prstGeom>
          <a:solidFill>
            <a:schemeClr val="bg1">
              <a:lumMod val="85000"/>
              <a:alpha val="55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dirty="0"/>
          </a:p>
        </p:txBody>
      </p:sp>
      <p:sp>
        <p:nvSpPr>
          <p:cNvPr id="6" name="圆角矩形 5"/>
          <p:cNvSpPr/>
          <p:nvPr/>
        </p:nvSpPr>
        <p:spPr>
          <a:xfrm>
            <a:off x="1357290" y="1785932"/>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材料费用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TextBox 6"/>
          <p:cNvSpPr txBox="1"/>
          <p:nvPr/>
        </p:nvSpPr>
        <p:spPr>
          <a:xfrm>
            <a:off x="1142976" y="1357304"/>
            <a:ext cx="1143008" cy="307777"/>
          </a:xfrm>
          <a:prstGeom prst="rect">
            <a:avLst/>
          </a:prstGeom>
          <a:noFill/>
        </p:spPr>
        <p:txBody>
          <a:bodyPr wrap="square" rtlCol="0">
            <a:spAutoFit/>
          </a:bodyPr>
          <a:lstStyle/>
          <a:p>
            <a:r>
              <a:rPr lang="zh-CN" altLang="en-US" sz="1400" b="1" dirty="0" smtClean="0">
                <a:solidFill>
                  <a:srgbClr val="FF0000"/>
                </a:solidFill>
              </a:rPr>
              <a:t>要素类型</a:t>
            </a:r>
            <a:endParaRPr lang="zh-CN" altLang="en-US" sz="1400" b="1" dirty="0">
              <a:solidFill>
                <a:srgbClr val="FF0000"/>
              </a:solidFill>
            </a:endParaRPr>
          </a:p>
        </p:txBody>
      </p:sp>
      <p:sp>
        <p:nvSpPr>
          <p:cNvPr id="8" name="圆角矩形 7"/>
          <p:cNvSpPr/>
          <p:nvPr/>
        </p:nvSpPr>
        <p:spPr>
          <a:xfrm>
            <a:off x="1357290" y="2285998"/>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人工费用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圆角矩形 8"/>
          <p:cNvSpPr/>
          <p:nvPr/>
        </p:nvSpPr>
        <p:spPr>
          <a:xfrm>
            <a:off x="1357290" y="2786064"/>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制造费用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角矩形 9"/>
          <p:cNvSpPr/>
          <p:nvPr/>
        </p:nvSpPr>
        <p:spPr>
          <a:xfrm>
            <a:off x="1357290" y="3286130"/>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外协费用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nvSpPr>
        <p:spPr>
          <a:xfrm>
            <a:off x="1357290" y="3786196"/>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机器费用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TextBox 11"/>
          <p:cNvSpPr txBox="1"/>
          <p:nvPr/>
        </p:nvSpPr>
        <p:spPr>
          <a:xfrm>
            <a:off x="5857884" y="1357304"/>
            <a:ext cx="1143008" cy="307777"/>
          </a:xfrm>
          <a:prstGeom prst="rect">
            <a:avLst/>
          </a:prstGeom>
          <a:noFill/>
        </p:spPr>
        <p:txBody>
          <a:bodyPr wrap="square" rtlCol="0">
            <a:spAutoFit/>
          </a:bodyPr>
          <a:lstStyle/>
          <a:p>
            <a:r>
              <a:rPr lang="zh-CN" altLang="en-US" sz="1400" b="1" dirty="0" smtClean="0">
                <a:solidFill>
                  <a:srgbClr val="FF0000"/>
                </a:solidFill>
              </a:rPr>
              <a:t>库存分项</a:t>
            </a:r>
            <a:endParaRPr lang="zh-CN" altLang="en-US" sz="1400" b="1" dirty="0">
              <a:solidFill>
                <a:srgbClr val="FF0000"/>
              </a:solidFill>
            </a:endParaRPr>
          </a:p>
        </p:txBody>
      </p:sp>
      <p:sp>
        <p:nvSpPr>
          <p:cNvPr id="13" name="圆角矩形 12"/>
          <p:cNvSpPr/>
          <p:nvPr/>
        </p:nvSpPr>
        <p:spPr>
          <a:xfrm>
            <a:off x="6072198" y="1714494"/>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材料费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圆角矩形 13"/>
          <p:cNvSpPr/>
          <p:nvPr/>
        </p:nvSpPr>
        <p:spPr>
          <a:xfrm>
            <a:off x="6072198" y="2143122"/>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采购成本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 14"/>
          <p:cNvSpPr/>
          <p:nvPr/>
        </p:nvSpPr>
        <p:spPr>
          <a:xfrm>
            <a:off x="6072198" y="2571750"/>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人工费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圆角矩形 15"/>
          <p:cNvSpPr/>
          <p:nvPr/>
        </p:nvSpPr>
        <p:spPr>
          <a:xfrm>
            <a:off x="6072198" y="3000378"/>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制造费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6072198" y="3429006"/>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外协费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圆角矩形 17"/>
          <p:cNvSpPr/>
          <p:nvPr/>
        </p:nvSpPr>
        <p:spPr>
          <a:xfrm>
            <a:off x="6072198" y="3857634"/>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机器费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9" name="直接箭头连接符 18"/>
          <p:cNvCxnSpPr/>
          <p:nvPr/>
        </p:nvCxnSpPr>
        <p:spPr>
          <a:xfrm>
            <a:off x="3214678" y="2285998"/>
            <a:ext cx="2357454" cy="158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rot="10800000" flipV="1">
            <a:off x="3143240" y="3286130"/>
            <a:ext cx="2500330" cy="158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29058" y="2000246"/>
            <a:ext cx="1071570" cy="246221"/>
          </a:xfrm>
          <a:prstGeom prst="rect">
            <a:avLst/>
          </a:prstGeom>
          <a:noFill/>
        </p:spPr>
        <p:txBody>
          <a:bodyPr wrap="square" rtlCol="0">
            <a:spAutoFit/>
          </a:bodyPr>
          <a:lstStyle/>
          <a:p>
            <a:r>
              <a:rPr lang="zh-CN" altLang="en-US" sz="1000" b="1" dirty="0" smtClean="0"/>
              <a:t>生产入库成本</a:t>
            </a:r>
            <a:endParaRPr lang="zh-CN" altLang="en-US" sz="1000" b="1" dirty="0"/>
          </a:p>
        </p:txBody>
      </p:sp>
      <p:sp>
        <p:nvSpPr>
          <p:cNvPr id="26" name="TextBox 25"/>
          <p:cNvSpPr txBox="1"/>
          <p:nvPr/>
        </p:nvSpPr>
        <p:spPr>
          <a:xfrm>
            <a:off x="4071934" y="3000378"/>
            <a:ext cx="928694" cy="246221"/>
          </a:xfrm>
          <a:prstGeom prst="rect">
            <a:avLst/>
          </a:prstGeom>
          <a:noFill/>
        </p:spPr>
        <p:txBody>
          <a:bodyPr wrap="square" rtlCol="0">
            <a:spAutoFit/>
          </a:bodyPr>
          <a:lstStyle/>
          <a:p>
            <a:r>
              <a:rPr lang="zh-CN" altLang="en-US" sz="1000" b="1" dirty="0" smtClean="0"/>
              <a:t>领料成本</a:t>
            </a:r>
            <a:endParaRPr lang="zh-CN" altLang="en-US" sz="1000" b="1" dirty="0"/>
          </a:p>
        </p:txBody>
      </p:sp>
      <p:sp>
        <p:nvSpPr>
          <p:cNvPr id="27" name="TextBox 26"/>
          <p:cNvSpPr txBox="1"/>
          <p:nvPr/>
        </p:nvSpPr>
        <p:spPr>
          <a:xfrm>
            <a:off x="4071934" y="3357568"/>
            <a:ext cx="928694" cy="246221"/>
          </a:xfrm>
          <a:prstGeom prst="rect">
            <a:avLst/>
          </a:prstGeom>
          <a:noFill/>
        </p:spPr>
        <p:txBody>
          <a:bodyPr wrap="square" rtlCol="0">
            <a:spAutoFit/>
          </a:bodyPr>
          <a:lstStyle/>
          <a:p>
            <a:r>
              <a:rPr lang="zh-CN" altLang="en-US" sz="1000" b="1" dirty="0" smtClean="0">
                <a:solidFill>
                  <a:srgbClr val="FF0000"/>
                </a:solidFill>
              </a:rPr>
              <a:t>结转方式</a:t>
            </a:r>
            <a:endParaRPr lang="zh-CN" altLang="en-US" sz="1000" b="1" dirty="0">
              <a:solidFill>
                <a:srgbClr val="FF0000"/>
              </a:solidFill>
            </a:endParaRPr>
          </a:p>
        </p:txBody>
      </p:sp>
      <p:sp>
        <p:nvSpPr>
          <p:cNvPr id="28" name="TextBox 27"/>
          <p:cNvSpPr txBox="1"/>
          <p:nvPr/>
        </p:nvSpPr>
        <p:spPr>
          <a:xfrm>
            <a:off x="785754" y="4220170"/>
            <a:ext cx="7572460" cy="923330"/>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由于库存分项并没有成本要素维度而生产成本是按成本要素计算的，将领料成本金额（发出分项）转换为生产成本的各个成本要素金额的过程，称为</a:t>
            </a:r>
            <a:r>
              <a:rPr lang="zh-CN" altLang="en-US" sz="1200" b="1" dirty="0" smtClean="0"/>
              <a:t>成本结转方式</a:t>
            </a:r>
            <a:endParaRPr lang="en-US" altLang="zh-CN" sz="1200" b="1" dirty="0" smtClean="0"/>
          </a:p>
          <a:p>
            <a:pPr>
              <a:lnSpc>
                <a:spcPct val="150000"/>
              </a:lnSpc>
              <a:buClr>
                <a:srgbClr val="FF0000"/>
              </a:buClr>
              <a:buFont typeface="Wingdings" pitchFamily="2" charset="2"/>
              <a:buChar char="l"/>
            </a:pPr>
            <a:r>
              <a:rPr lang="zh-CN" altLang="en-US" sz="1200" dirty="0" smtClean="0"/>
              <a:t>系统支持综合和分项两种结转方式，具体逻辑参见</a:t>
            </a:r>
            <a:r>
              <a:rPr lang="en-US" altLang="zh-CN" sz="1200" dirty="0" smtClean="0"/>
              <a:t>《 CA-1-</a:t>
            </a:r>
            <a:r>
              <a:rPr lang="zh-CN" altLang="en-US" sz="1200" dirty="0" smtClean="0"/>
              <a:t>基础</a:t>
            </a:r>
            <a:r>
              <a:rPr lang="en-US" altLang="zh-CN" sz="1200" dirty="0" smtClean="0"/>
              <a:t>-1.3</a:t>
            </a:r>
            <a:r>
              <a:rPr lang="zh-CN" altLang="en-US" sz="1200" dirty="0" smtClean="0"/>
              <a:t>成本结转方式</a:t>
            </a:r>
            <a:r>
              <a:rPr lang="en-US" altLang="zh-CN" sz="1200" dirty="0" smtClean="0"/>
              <a:t>》</a:t>
            </a:r>
            <a:endParaRPr lang="zh-CN" altLang="en-US" sz="1200" dirty="0"/>
          </a:p>
        </p:txBody>
      </p:sp>
      <p:pic>
        <p:nvPicPr>
          <p:cNvPr id="1026" name="Picture 2"/>
          <p:cNvPicPr>
            <a:picLocks noChangeAspect="1" noChangeArrowheads="1"/>
          </p:cNvPicPr>
          <p:nvPr/>
        </p:nvPicPr>
        <p:blipFill>
          <a:blip r:embed="rId2"/>
          <a:srcRect/>
          <a:stretch>
            <a:fillRect/>
          </a:stretch>
        </p:blipFill>
        <p:spPr bwMode="auto">
          <a:xfrm>
            <a:off x="7734300" y="642924"/>
            <a:ext cx="1409700" cy="3619500"/>
          </a:xfrm>
          <a:prstGeom prst="rect">
            <a:avLst/>
          </a:prstGeom>
          <a:noFill/>
          <a:ln w="9525">
            <a:noFill/>
            <a:miter lim="800000"/>
            <a:headEnd/>
            <a:tailEnd/>
          </a:ln>
          <a:effectLst/>
        </p:spPr>
      </p:pic>
      <p:sp>
        <p:nvSpPr>
          <p:cNvPr id="29" name="TextBox 28"/>
          <p:cNvSpPr txBox="1"/>
          <p:nvPr/>
        </p:nvSpPr>
        <p:spPr>
          <a:xfrm>
            <a:off x="7715272" y="714362"/>
            <a:ext cx="1143008" cy="523220"/>
          </a:xfrm>
          <a:prstGeom prst="rect">
            <a:avLst/>
          </a:prstGeom>
          <a:noFill/>
        </p:spPr>
        <p:txBody>
          <a:bodyPr wrap="square" rtlCol="0">
            <a:spAutoFit/>
          </a:bodyPr>
          <a:lstStyle/>
          <a:p>
            <a:r>
              <a:rPr lang="zh-CN" altLang="en-US" sz="1400" b="1" dirty="0" smtClean="0">
                <a:solidFill>
                  <a:srgbClr val="FF0000"/>
                </a:solidFill>
              </a:rPr>
              <a:t>库存明细账金额</a:t>
            </a:r>
            <a:endParaRPr lang="zh-CN" altLang="en-US" sz="1400" b="1" dirty="0">
              <a:solidFill>
                <a:srgbClr val="FF0000"/>
              </a:solidFill>
            </a:endParaRPr>
          </a:p>
        </p:txBody>
      </p:sp>
      <p:pic>
        <p:nvPicPr>
          <p:cNvPr id="2050" name="Picture 2"/>
          <p:cNvPicPr>
            <a:picLocks noChangeAspect="1" noChangeArrowheads="1"/>
          </p:cNvPicPr>
          <p:nvPr/>
        </p:nvPicPr>
        <p:blipFill>
          <a:blip r:embed="rId3"/>
          <a:srcRect/>
          <a:stretch>
            <a:fillRect/>
          </a:stretch>
        </p:blipFill>
        <p:spPr bwMode="auto">
          <a:xfrm>
            <a:off x="2357422" y="785800"/>
            <a:ext cx="4124325" cy="200025"/>
          </a:xfrm>
          <a:prstGeom prst="rect">
            <a:avLst/>
          </a:prstGeom>
          <a:noFill/>
          <a:ln w="9525">
            <a:noFill/>
            <a:miter lim="800000"/>
            <a:headEnd/>
            <a:tailEnd/>
          </a:ln>
          <a:effectLst/>
        </p:spPr>
      </p:pic>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071934" y="2786064"/>
            <a:ext cx="5072066" cy="1143008"/>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en-US" dirty="0" smtClean="0"/>
              <a:t>主要功能与逻辑介绍</a:t>
            </a:r>
            <a:endParaRPr lang="zh-CN" altLang="en-US" dirty="0"/>
          </a:p>
        </p:txBody>
      </p:sp>
      <p:sp>
        <p:nvSpPr>
          <p:cNvPr id="3" name="TextBox 1"/>
          <p:cNvSpPr txBox="1">
            <a:spLocks noChangeArrowheads="1"/>
          </p:cNvSpPr>
          <p:nvPr/>
        </p:nvSpPr>
        <p:spPr bwMode="auto">
          <a:xfrm>
            <a:off x="1106488" y="725835"/>
            <a:ext cx="189028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01</a:t>
            </a:r>
            <a:endParaRPr lang="zh-CN" altLang="en-US" sz="8000" b="1" dirty="0">
              <a:solidFill>
                <a:schemeClr val="bg1">
                  <a:lumMod val="65000"/>
                </a:schemeClr>
              </a:solidFill>
              <a:latin typeface="Ebrima" pitchFamily="2" charset="0"/>
            </a:endParaRPr>
          </a:p>
        </p:txBody>
      </p:sp>
      <p:sp>
        <p:nvSpPr>
          <p:cNvPr id="4" name="TextBox 3"/>
          <p:cNvSpPr txBox="1">
            <a:spLocks noChangeArrowheads="1"/>
          </p:cNvSpPr>
          <p:nvPr/>
        </p:nvSpPr>
        <p:spPr bwMode="auto">
          <a:xfrm>
            <a:off x="2321668" y="1446207"/>
            <a:ext cx="1890280" cy="369332"/>
          </a:xfrm>
          <a:prstGeom prst="rect">
            <a:avLst/>
          </a:prstGeom>
          <a:solidFill>
            <a:srgbClr val="E60012"/>
          </a:solidFill>
          <a:ln>
            <a:noFill/>
          </a:ln>
        </p:spPr>
        <p:txBody>
          <a:bodyPr anchor="ct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直接材料成本</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a:spLocks noChangeArrowheads="1"/>
          </p:cNvSpPr>
          <p:nvPr/>
        </p:nvSpPr>
        <p:spPr bwMode="auto">
          <a:xfrm>
            <a:off x="2709713" y="843558"/>
            <a:ext cx="5580825" cy="93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400" dirty="0" smtClean="0">
                <a:solidFill>
                  <a:schemeClr val="tx1">
                    <a:lumMod val="85000"/>
                    <a:lumOff val="15000"/>
                  </a:schemeClr>
                </a:solidFill>
                <a:latin typeface="Ebrima" pitchFamily="2" charset="0"/>
              </a:rPr>
              <a:t>系统里也称为直接材料费用，与间接成本（也称间接费用）相对应，表示记入（本期发生）核算对象成本的</a:t>
            </a:r>
            <a:r>
              <a:rPr lang="zh-CN" altLang="en-US" sz="1400" b="1" dirty="0" smtClean="0">
                <a:solidFill>
                  <a:srgbClr val="FF0000"/>
                </a:solidFill>
                <a:latin typeface="Ebrima" pitchFamily="2" charset="0"/>
              </a:rPr>
              <a:t>来源方式</a:t>
            </a:r>
            <a:r>
              <a:rPr lang="zh-CN" altLang="en-US" sz="1400" dirty="0" smtClean="0">
                <a:solidFill>
                  <a:schemeClr val="tx1">
                    <a:lumMod val="85000"/>
                    <a:lumOff val="15000"/>
                  </a:schemeClr>
                </a:solidFill>
                <a:latin typeface="Ebrima" pitchFamily="2" charset="0"/>
              </a:rPr>
              <a:t>为直接还是间接记入；</a:t>
            </a:r>
            <a:endParaRPr lang="en-US" altLang="zh-CN" sz="1400" dirty="0" smtClean="0">
              <a:solidFill>
                <a:schemeClr val="tx1">
                  <a:lumMod val="85000"/>
                  <a:lumOff val="15000"/>
                </a:schemeClr>
              </a:solidFill>
              <a:latin typeface="Ebrima" pitchFamily="2" charset="0"/>
            </a:endParaRPr>
          </a:p>
          <a:p>
            <a:pPr>
              <a:lnSpc>
                <a:spcPct val="130000"/>
              </a:lnSpc>
            </a:pPr>
            <a:r>
              <a:rPr lang="en-US" altLang="zh-CN" sz="1400" dirty="0" smtClean="0">
                <a:solidFill>
                  <a:schemeClr val="tx1">
                    <a:lumMod val="85000"/>
                    <a:lumOff val="15000"/>
                  </a:schemeClr>
                </a:solidFill>
                <a:latin typeface="Ebrima" pitchFamily="2" charset="0"/>
              </a:rPr>
              <a:t>                                </a:t>
            </a:r>
            <a:r>
              <a:rPr lang="zh-CN" altLang="en-US" sz="1400" dirty="0" smtClean="0">
                <a:solidFill>
                  <a:schemeClr val="tx1">
                    <a:lumMod val="85000"/>
                    <a:lumOff val="15000"/>
                  </a:schemeClr>
                </a:solidFill>
                <a:latin typeface="Ebrima" pitchFamily="2" charset="0"/>
              </a:rPr>
              <a:t>可以将</a:t>
            </a:r>
            <a:r>
              <a:rPr lang="zh-CN" altLang="en-US" sz="1400" b="1" dirty="0" smtClean="0">
                <a:solidFill>
                  <a:schemeClr val="tx1">
                    <a:lumMod val="85000"/>
                    <a:lumOff val="15000"/>
                  </a:schemeClr>
                </a:solidFill>
                <a:latin typeface="Ebrima" pitchFamily="2" charset="0"/>
              </a:rPr>
              <a:t>直接材料成本理解为直接成本</a:t>
            </a:r>
            <a:endParaRPr lang="zh-CN" altLang="en-US" sz="1400" b="1" dirty="0">
              <a:solidFill>
                <a:schemeClr val="tx1">
                  <a:lumMod val="85000"/>
                  <a:lumOff val="15000"/>
                </a:schemeClr>
              </a:solidFill>
              <a:latin typeface="Ebrima" pitchFamily="2" charset="0"/>
            </a:endParaRPr>
          </a:p>
        </p:txBody>
      </p:sp>
      <p:sp>
        <p:nvSpPr>
          <p:cNvPr id="6" name="TextBox 8"/>
          <p:cNvSpPr txBox="1">
            <a:spLocks noChangeArrowheads="1"/>
          </p:cNvSpPr>
          <p:nvPr/>
        </p:nvSpPr>
        <p:spPr bwMode="auto">
          <a:xfrm>
            <a:off x="1106488" y="2210147"/>
            <a:ext cx="189028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02</a:t>
            </a:r>
            <a:endParaRPr lang="zh-CN" altLang="en-US" sz="8000" b="1" dirty="0">
              <a:solidFill>
                <a:schemeClr val="bg1">
                  <a:lumMod val="65000"/>
                </a:schemeClr>
              </a:solidFill>
              <a:latin typeface="Ebrima" pitchFamily="2" charset="0"/>
            </a:endParaRPr>
          </a:p>
        </p:txBody>
      </p:sp>
      <p:sp>
        <p:nvSpPr>
          <p:cNvPr id="7" name="TextBox 9"/>
          <p:cNvSpPr txBox="1">
            <a:spLocks noChangeArrowheads="1"/>
          </p:cNvSpPr>
          <p:nvPr/>
        </p:nvSpPr>
        <p:spPr bwMode="auto">
          <a:xfrm>
            <a:off x="2321668" y="2930519"/>
            <a:ext cx="1890280" cy="369332"/>
          </a:xfrm>
          <a:prstGeom prst="rect">
            <a:avLst/>
          </a:prstGeom>
          <a:solidFill>
            <a:srgbClr val="E60012"/>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材料费用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TextBox 12"/>
          <p:cNvSpPr txBox="1">
            <a:spLocks noChangeArrowheads="1"/>
          </p:cNvSpPr>
          <p:nvPr/>
        </p:nvSpPr>
        <p:spPr bwMode="auto">
          <a:xfrm>
            <a:off x="1106488" y="3696047"/>
            <a:ext cx="189028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03</a:t>
            </a:r>
            <a:endParaRPr lang="zh-CN" altLang="en-US" sz="8000" b="1" dirty="0">
              <a:solidFill>
                <a:schemeClr val="bg1">
                  <a:lumMod val="65000"/>
                </a:schemeClr>
              </a:solidFill>
              <a:latin typeface="Ebrima" pitchFamily="2" charset="0"/>
            </a:endParaRPr>
          </a:p>
        </p:txBody>
      </p:sp>
      <p:sp>
        <p:nvSpPr>
          <p:cNvPr id="9" name="TextBox 13"/>
          <p:cNvSpPr txBox="1">
            <a:spLocks noChangeArrowheads="1"/>
          </p:cNvSpPr>
          <p:nvPr/>
        </p:nvSpPr>
        <p:spPr bwMode="auto">
          <a:xfrm>
            <a:off x="2321668" y="4416419"/>
            <a:ext cx="1890280" cy="369332"/>
          </a:xfrm>
          <a:prstGeom prst="rect">
            <a:avLst/>
          </a:prstGeom>
          <a:solidFill>
            <a:srgbClr val="E60012"/>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联系与区别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2709713" y="2283718"/>
            <a:ext cx="5580825" cy="652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400" dirty="0" smtClean="0">
                <a:solidFill>
                  <a:schemeClr val="tx1">
                    <a:lumMod val="85000"/>
                    <a:lumOff val="15000"/>
                  </a:schemeClr>
                </a:solidFill>
                <a:latin typeface="Ebrima" pitchFamily="2" charset="0"/>
              </a:rPr>
              <a:t>含义为成本要素或要素类型，是核算对象成本的</a:t>
            </a:r>
            <a:r>
              <a:rPr lang="zh-CN" altLang="en-US" sz="1400" b="1" dirty="0" smtClean="0">
                <a:solidFill>
                  <a:srgbClr val="FF0000"/>
                </a:solidFill>
                <a:latin typeface="Ebrima" pitchFamily="2" charset="0"/>
              </a:rPr>
              <a:t>维度</a:t>
            </a:r>
            <a:r>
              <a:rPr lang="zh-CN" altLang="en-US" sz="1400" dirty="0" smtClean="0">
                <a:solidFill>
                  <a:schemeClr val="tx1">
                    <a:lumMod val="85000"/>
                    <a:lumOff val="15000"/>
                  </a:schemeClr>
                </a:solidFill>
                <a:latin typeface="Ebrima" pitchFamily="2" charset="0"/>
              </a:rPr>
              <a:t>；</a:t>
            </a:r>
            <a:endParaRPr lang="en-US" altLang="zh-CN" sz="1400" dirty="0" smtClean="0">
              <a:solidFill>
                <a:schemeClr val="tx1">
                  <a:lumMod val="85000"/>
                  <a:lumOff val="15000"/>
                </a:schemeClr>
              </a:solidFill>
              <a:latin typeface="Ebrima" pitchFamily="2" charset="0"/>
            </a:endParaRPr>
          </a:p>
          <a:p>
            <a:pPr>
              <a:lnSpc>
                <a:spcPct val="130000"/>
              </a:lnSpc>
            </a:pPr>
            <a:r>
              <a:rPr lang="zh-CN" altLang="en-US" sz="1400" dirty="0" smtClean="0">
                <a:solidFill>
                  <a:schemeClr val="tx1">
                    <a:lumMod val="85000"/>
                    <a:lumOff val="15000"/>
                  </a:schemeClr>
                </a:solidFill>
                <a:latin typeface="Ebrima" pitchFamily="2" charset="0"/>
              </a:rPr>
              <a:t>成本要素类型有固定的五个类型，材料费用为其中之一</a:t>
            </a:r>
            <a:endParaRPr lang="zh-CN" altLang="en-US" sz="1400" dirty="0">
              <a:solidFill>
                <a:schemeClr val="tx1">
                  <a:lumMod val="85000"/>
                  <a:lumOff val="15000"/>
                </a:schemeClr>
              </a:solidFill>
              <a:latin typeface="Ebrima" pitchFamily="2" charset="0"/>
            </a:endParaRPr>
          </a:p>
        </p:txBody>
      </p:sp>
      <p:sp>
        <p:nvSpPr>
          <p:cNvPr id="11" name="TextBox 10"/>
          <p:cNvSpPr txBox="1">
            <a:spLocks noChangeArrowheads="1"/>
          </p:cNvSpPr>
          <p:nvPr/>
        </p:nvSpPr>
        <p:spPr bwMode="auto">
          <a:xfrm>
            <a:off x="2709713" y="3853765"/>
            <a:ext cx="5505625" cy="93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400" dirty="0" smtClean="0">
                <a:solidFill>
                  <a:schemeClr val="tx1">
                    <a:lumMod val="85000"/>
                    <a:lumOff val="15000"/>
                  </a:schemeClr>
                </a:solidFill>
                <a:latin typeface="Ebrima" pitchFamily="2" charset="0"/>
              </a:rPr>
              <a:t>联系：两者都是对核算对象成本的描述，概念存在交叉；</a:t>
            </a:r>
            <a:endParaRPr lang="en-US" altLang="zh-CN" sz="1400" dirty="0" smtClean="0">
              <a:solidFill>
                <a:schemeClr val="tx1">
                  <a:lumMod val="85000"/>
                  <a:lumOff val="15000"/>
                </a:schemeClr>
              </a:solidFill>
              <a:latin typeface="Ebrima" pitchFamily="2" charset="0"/>
            </a:endParaRPr>
          </a:p>
          <a:p>
            <a:pPr>
              <a:lnSpc>
                <a:spcPct val="130000"/>
              </a:lnSpc>
            </a:pPr>
            <a:r>
              <a:rPr lang="zh-CN" altLang="en-US" sz="1400" dirty="0" smtClean="0">
                <a:solidFill>
                  <a:schemeClr val="tx1">
                    <a:lumMod val="85000"/>
                    <a:lumOff val="15000"/>
                  </a:schemeClr>
                </a:solidFill>
                <a:latin typeface="Ebrima" pitchFamily="2" charset="0"/>
              </a:rPr>
              <a:t>区别：直接材料成本体现的是成本的来源方式，而材料费用属于成</a:t>
            </a:r>
            <a:endParaRPr lang="en-US" altLang="zh-CN" sz="1400" dirty="0" smtClean="0">
              <a:solidFill>
                <a:schemeClr val="tx1">
                  <a:lumMod val="85000"/>
                  <a:lumOff val="15000"/>
                </a:schemeClr>
              </a:solidFill>
              <a:latin typeface="Ebrima" pitchFamily="2" charset="0"/>
            </a:endParaRPr>
          </a:p>
          <a:p>
            <a:pPr>
              <a:lnSpc>
                <a:spcPct val="130000"/>
              </a:lnSpc>
            </a:pPr>
            <a:r>
              <a:rPr lang="en-US" altLang="zh-CN" sz="1400" dirty="0" smtClean="0">
                <a:solidFill>
                  <a:schemeClr val="tx1">
                    <a:lumMod val="85000"/>
                    <a:lumOff val="15000"/>
                  </a:schemeClr>
                </a:solidFill>
                <a:latin typeface="Ebrima" pitchFamily="2" charset="0"/>
              </a:rPr>
              <a:t>        </a:t>
            </a:r>
            <a:r>
              <a:rPr lang="zh-CN" altLang="en-US" sz="1400" dirty="0" smtClean="0">
                <a:solidFill>
                  <a:schemeClr val="tx1">
                    <a:lumMod val="85000"/>
                    <a:lumOff val="15000"/>
                  </a:schemeClr>
                </a:solidFill>
                <a:latin typeface="Ebrima" pitchFamily="2" charset="0"/>
              </a:rPr>
              <a:t>                       本的维度</a:t>
            </a:r>
            <a:endParaRPr lang="zh-CN" altLang="en-US" sz="1400" dirty="0">
              <a:solidFill>
                <a:schemeClr val="tx1">
                  <a:lumMod val="85000"/>
                  <a:lumOff val="15000"/>
                </a:schemeClr>
              </a:solidFill>
              <a:latin typeface="Ebrima" pitchFamily="2" charset="0"/>
            </a:endParaRPr>
          </a:p>
        </p:txBody>
      </p:sp>
      <p:sp>
        <p:nvSpPr>
          <p:cNvPr id="14" name="TextBox 13"/>
          <p:cNvSpPr txBox="1"/>
          <p:nvPr/>
        </p:nvSpPr>
        <p:spPr>
          <a:xfrm>
            <a:off x="428596" y="571486"/>
            <a:ext cx="4286280" cy="369332"/>
          </a:xfrm>
          <a:prstGeom prst="rect">
            <a:avLst/>
          </a:prstGeom>
          <a:noFill/>
        </p:spPr>
        <p:txBody>
          <a:bodyPr wrap="square" rtlCol="0">
            <a:spAutoFit/>
          </a:bodyPr>
          <a:lstStyle/>
          <a:p>
            <a:r>
              <a:rPr lang="zh-CN" altLang="en-US" dirty="0" smtClean="0"/>
              <a:t>直接材料成本与材料费用</a:t>
            </a:r>
          </a:p>
        </p:txBody>
      </p:sp>
    </p:spTree>
    <p:extLst>
      <p:ext uri="{BB962C8B-B14F-4D97-AF65-F5344CB8AC3E}">
        <p14:creationId xmlns:p14="http://schemas.microsoft.com/office/powerpoint/2010/main" xmlns="" val="2637382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主要功能与逻辑介绍</a:t>
            </a:r>
            <a:endParaRPr lang="zh-CN" altLang="en-US" dirty="0"/>
          </a:p>
        </p:txBody>
      </p:sp>
      <p:sp>
        <p:nvSpPr>
          <p:cNvPr id="3" name="矩形 3"/>
          <p:cNvSpPr/>
          <p:nvPr/>
        </p:nvSpPr>
        <p:spPr>
          <a:xfrm>
            <a:off x="2947800" y="1497428"/>
            <a:ext cx="5981918" cy="1377317"/>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alpha val="49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直角三角形 2"/>
          <p:cNvSpPr/>
          <p:nvPr/>
        </p:nvSpPr>
        <p:spPr>
          <a:xfrm rot="17117050" flipH="1">
            <a:off x="2959825" y="1989667"/>
            <a:ext cx="1039933" cy="98402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65000"/>
            </a:schemeClr>
          </a:solidFill>
          <a:ln w="25400" cap="flat" cmpd="sng" algn="ctr">
            <a:noFill/>
            <a:prstDash val="solid"/>
          </a:ln>
          <a:effectLst/>
        </p:spPr>
        <p:txBody>
          <a:bodyPr anchor="ctr"/>
          <a:lstStyle/>
          <a:p>
            <a:pPr algn="ctr">
              <a:defRPr/>
            </a:pPr>
            <a:endParaRPr lang="zh-CN" altLang="en-US" sz="1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nvSpPr>
        <p:spPr>
          <a:xfrm>
            <a:off x="1500167" y="1096576"/>
            <a:ext cx="2593016" cy="102751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F3662D"/>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3"/>
          <p:cNvSpPr/>
          <p:nvPr/>
        </p:nvSpPr>
        <p:spPr>
          <a:xfrm>
            <a:off x="1573666" y="3350596"/>
            <a:ext cx="7070299" cy="1364294"/>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alpha val="49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直角三角形 2"/>
          <p:cNvSpPr/>
          <p:nvPr/>
        </p:nvSpPr>
        <p:spPr>
          <a:xfrm rot="16843277" flipH="1">
            <a:off x="1537905" y="3730879"/>
            <a:ext cx="1126975" cy="99789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65000"/>
            </a:schemeClr>
          </a:solidFill>
          <a:ln w="25400" cap="flat" cmpd="sng" algn="ctr">
            <a:noFill/>
            <a:prstDash val="solid"/>
          </a:ln>
          <a:effectLst/>
        </p:spPr>
        <p:txBody>
          <a:bodyPr anchor="ctr"/>
          <a:lstStyle/>
          <a:p>
            <a:pPr algn="ctr">
              <a:defRPr/>
            </a:pPr>
            <a:endParaRPr lang="zh-CN" altLang="en-US" sz="1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nvSpPr>
        <p:spPr>
          <a:xfrm>
            <a:off x="500035" y="2901563"/>
            <a:ext cx="2233584" cy="102750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E53B4A"/>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
          <p:cNvSpPr txBox="1"/>
          <p:nvPr/>
        </p:nvSpPr>
        <p:spPr>
          <a:xfrm>
            <a:off x="1643042" y="1285866"/>
            <a:ext cx="1985159" cy="623248"/>
          </a:xfrm>
          <a:prstGeom prst="rect">
            <a:avLst/>
          </a:prstGeom>
          <a:noFill/>
        </p:spPr>
        <p:txBody>
          <a:bodyPr wrap="none" lIns="68580" tIns="34290" rIns="68580" bIns="34290" rtlCol="0">
            <a:spAutoFit/>
          </a:bodyPr>
          <a:lstStyle/>
          <a:p>
            <a:r>
              <a:rPr lang="zh-CN" altLang="en-US" sz="3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费用分配</a:t>
            </a:r>
            <a:endPar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7"/>
          <p:cNvSpPr txBox="1"/>
          <p:nvPr/>
        </p:nvSpPr>
        <p:spPr>
          <a:xfrm>
            <a:off x="571472" y="3162948"/>
            <a:ext cx="1985159" cy="623248"/>
          </a:xfrm>
          <a:prstGeom prst="rect">
            <a:avLst/>
          </a:prstGeom>
          <a:noFill/>
        </p:spPr>
        <p:txBody>
          <a:bodyPr wrap="none" lIns="68580" tIns="34290" rIns="68580" bIns="34290" rtlCol="0">
            <a:spAutoFit/>
          </a:bodyPr>
          <a:lstStyle/>
          <a:p>
            <a:r>
              <a:rPr lang="zh-CN" altLang="en-US" sz="3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入库转出</a:t>
            </a:r>
            <a:endPar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24">
            <a:extLst>
              <a:ext uri="{FF2B5EF4-FFF2-40B4-BE49-F238E27FC236}">
                <a16:creationId xmlns="" xmlns:a16="http://schemas.microsoft.com/office/drawing/2014/main" id="{3F100753-F206-4BDB-9D6A-959E6B6A314D}"/>
              </a:ext>
            </a:extLst>
          </p:cNvPr>
          <p:cNvSpPr>
            <a:spLocks noChangeArrowheads="1"/>
          </p:cNvSpPr>
          <p:nvPr/>
        </p:nvSpPr>
        <p:spPr bwMode="auto">
          <a:xfrm>
            <a:off x="2857488" y="3286130"/>
            <a:ext cx="5786478" cy="1492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当期间核算对象存在入库数量时，系统需要核算入库成本</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a:p>
            <a:pPr>
              <a:lnSpc>
                <a:spcPct val="13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依据入库数量的维度有不同的核算逻辑</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a:p>
            <a:pPr>
              <a:lnSpc>
                <a:spcPct val="13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    </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产出类型：</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完工在制分配（主产品）</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、联副分配</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a:p>
            <a:pPr>
              <a:lnSpc>
                <a:spcPct val="13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    </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等级成分：等级品成本分配</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a:p>
            <a:pPr>
              <a:lnSpc>
                <a:spcPct val="13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    </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存储类型：废品成本处理</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p:txBody>
      </p:sp>
      <p:sp>
        <p:nvSpPr>
          <p:cNvPr id="14" name="TextBox 24">
            <a:extLst>
              <a:ext uri="{FF2B5EF4-FFF2-40B4-BE49-F238E27FC236}">
                <a16:creationId xmlns="" xmlns:a16="http://schemas.microsoft.com/office/drawing/2014/main" id="{3F100753-F206-4BDB-9D6A-959E6B6A314D}"/>
              </a:ext>
            </a:extLst>
          </p:cNvPr>
          <p:cNvSpPr>
            <a:spLocks noChangeArrowheads="1"/>
          </p:cNvSpPr>
          <p:nvPr/>
        </p:nvSpPr>
        <p:spPr bwMode="auto">
          <a:xfrm>
            <a:off x="4000496" y="1500180"/>
            <a:ext cx="4929222" cy="1212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全称为间接费用分配，通常简称为</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分配</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分配逻辑包括</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a:p>
            <a:pPr>
              <a:lnSpc>
                <a:spcPct val="13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    </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间接费用分配：按分配标准进行分配</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a:p>
            <a:pPr>
              <a:lnSpc>
                <a:spcPct val="13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    </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合并领料分配：按合并领料逻辑分配，不通过分配标准</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p:txBody>
      </p:sp>
      <p:sp>
        <p:nvSpPr>
          <p:cNvPr id="15" name="TextBox 14"/>
          <p:cNvSpPr txBox="1"/>
          <p:nvPr/>
        </p:nvSpPr>
        <p:spPr>
          <a:xfrm>
            <a:off x="428596" y="642924"/>
            <a:ext cx="5429288" cy="369332"/>
          </a:xfrm>
          <a:prstGeom prst="rect">
            <a:avLst/>
          </a:prstGeom>
          <a:noFill/>
        </p:spPr>
        <p:txBody>
          <a:bodyPr wrap="square" rtlCol="0">
            <a:spAutoFit/>
          </a:bodyPr>
          <a:lstStyle/>
          <a:p>
            <a:r>
              <a:rPr lang="zh-CN" altLang="en-US" dirty="0" smtClean="0"/>
              <a:t>主要计算逻辑</a:t>
            </a:r>
            <a:endParaRPr lang="en-US" altLang="zh-CN" dirty="0" smtClean="0"/>
          </a:p>
        </p:txBody>
      </p:sp>
      <p:pic>
        <p:nvPicPr>
          <p:cNvPr id="12" name="Picture 3"/>
          <p:cNvPicPr>
            <a:picLocks noChangeAspect="1" noChangeArrowheads="1"/>
          </p:cNvPicPr>
          <p:nvPr/>
        </p:nvPicPr>
        <p:blipFill>
          <a:blip r:embed="rId2"/>
          <a:srcRect/>
          <a:stretch>
            <a:fillRect/>
          </a:stretch>
        </p:blipFill>
        <p:spPr bwMode="auto">
          <a:xfrm>
            <a:off x="7286644" y="3643320"/>
            <a:ext cx="1704975" cy="4762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5286381" y="4214824"/>
            <a:ext cx="3857620" cy="785818"/>
          </a:xfrm>
          <a:prstGeom prst="rect">
            <a:avLst/>
          </a:prstGeom>
          <a:noFill/>
          <a:ln w="9525">
            <a:noFill/>
            <a:miter lim="800000"/>
            <a:headEnd/>
            <a:tailEnd/>
          </a:ln>
          <a:effectLst/>
        </p:spPr>
      </p:pic>
    </p:spTree>
    <p:extLst>
      <p:ext uri="{BB962C8B-B14F-4D97-AF65-F5344CB8AC3E}">
        <p14:creationId xmlns:p14="http://schemas.microsoft.com/office/powerpoint/2010/main" xmlns="" val="166800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主要功能与逻辑介绍</a:t>
            </a:r>
            <a:endParaRPr lang="zh-CN" altLang="en-US" dirty="0"/>
          </a:p>
        </p:txBody>
      </p:sp>
      <p:sp>
        <p:nvSpPr>
          <p:cNvPr id="3" name="矩形 3"/>
          <p:cNvSpPr/>
          <p:nvPr/>
        </p:nvSpPr>
        <p:spPr>
          <a:xfrm>
            <a:off x="2947800" y="1497428"/>
            <a:ext cx="5981918" cy="1377317"/>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alpha val="49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直角三角形 2"/>
          <p:cNvSpPr/>
          <p:nvPr/>
        </p:nvSpPr>
        <p:spPr>
          <a:xfrm rot="17117050" flipH="1">
            <a:off x="2959825" y="1989667"/>
            <a:ext cx="1039933" cy="98402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65000"/>
            </a:schemeClr>
          </a:solidFill>
          <a:ln w="25400" cap="flat" cmpd="sng" algn="ctr">
            <a:noFill/>
            <a:prstDash val="solid"/>
          </a:ln>
          <a:effectLst/>
        </p:spPr>
        <p:txBody>
          <a:bodyPr anchor="ctr"/>
          <a:lstStyle/>
          <a:p>
            <a:pPr algn="ctr">
              <a:defRPr/>
            </a:pPr>
            <a:endParaRPr lang="zh-CN" altLang="en-US" sz="1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nvSpPr>
        <p:spPr>
          <a:xfrm>
            <a:off x="1500167" y="1096576"/>
            <a:ext cx="2593016" cy="102751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F3662D"/>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3"/>
          <p:cNvSpPr/>
          <p:nvPr/>
        </p:nvSpPr>
        <p:spPr>
          <a:xfrm>
            <a:off x="1573666" y="3350596"/>
            <a:ext cx="7070299" cy="1364294"/>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alpha val="49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直角三角形 2"/>
          <p:cNvSpPr/>
          <p:nvPr/>
        </p:nvSpPr>
        <p:spPr>
          <a:xfrm rot="16843277" flipH="1">
            <a:off x="1537905" y="3730879"/>
            <a:ext cx="1126975" cy="99789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65000"/>
            </a:schemeClr>
          </a:solidFill>
          <a:ln w="25400" cap="flat" cmpd="sng" algn="ctr">
            <a:noFill/>
            <a:prstDash val="solid"/>
          </a:ln>
          <a:effectLst/>
        </p:spPr>
        <p:txBody>
          <a:bodyPr anchor="ctr"/>
          <a:lstStyle/>
          <a:p>
            <a:pPr algn="ctr">
              <a:defRPr/>
            </a:pPr>
            <a:endParaRPr lang="zh-CN" altLang="en-US" sz="1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nvSpPr>
        <p:spPr>
          <a:xfrm>
            <a:off x="500035" y="2901563"/>
            <a:ext cx="2233584" cy="102750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E53B4A"/>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
          <p:cNvSpPr txBox="1"/>
          <p:nvPr/>
        </p:nvSpPr>
        <p:spPr>
          <a:xfrm>
            <a:off x="1643042" y="1285866"/>
            <a:ext cx="1985159" cy="623248"/>
          </a:xfrm>
          <a:prstGeom prst="rect">
            <a:avLst/>
          </a:prstGeom>
          <a:noFill/>
        </p:spPr>
        <p:txBody>
          <a:bodyPr wrap="none" lIns="68580" tIns="34290" rIns="68580" bIns="34290" rtlCol="0">
            <a:spAutoFit/>
          </a:bodyPr>
          <a:lstStyle/>
          <a:p>
            <a:r>
              <a:rPr lang="zh-CN" altLang="en-US" sz="3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入库查询</a:t>
            </a:r>
            <a:endPar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7"/>
          <p:cNvSpPr txBox="1"/>
          <p:nvPr/>
        </p:nvSpPr>
        <p:spPr>
          <a:xfrm>
            <a:off x="571472" y="3162948"/>
            <a:ext cx="1985159" cy="623248"/>
          </a:xfrm>
          <a:prstGeom prst="rect">
            <a:avLst/>
          </a:prstGeom>
          <a:noFill/>
        </p:spPr>
        <p:txBody>
          <a:bodyPr wrap="none" lIns="68580" tIns="34290" rIns="68580" bIns="34290" rtlCol="0">
            <a:spAutoFit/>
          </a:bodyPr>
          <a:lstStyle/>
          <a:p>
            <a:r>
              <a:rPr lang="zh-CN" altLang="en-US" sz="3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综合查询</a:t>
            </a:r>
            <a:endPar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24">
            <a:extLst>
              <a:ext uri="{FF2B5EF4-FFF2-40B4-BE49-F238E27FC236}">
                <a16:creationId xmlns="" xmlns:a16="http://schemas.microsoft.com/office/drawing/2014/main" id="{3F100753-F206-4BDB-9D6A-959E6B6A314D}"/>
              </a:ext>
            </a:extLst>
          </p:cNvPr>
          <p:cNvSpPr>
            <a:spLocks noChangeArrowheads="1"/>
          </p:cNvSpPr>
          <p:nvPr/>
        </p:nvSpPr>
        <p:spPr bwMode="auto">
          <a:xfrm>
            <a:off x="2857488" y="3286130"/>
            <a:ext cx="5786478" cy="1492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依据报表中不同栏目，可以显示期间的期初、发生、转出、调整、结存成本及相关产量信息</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a:p>
            <a:pPr>
              <a:lnSpc>
                <a:spcPct val="130000"/>
              </a:lnSpc>
              <a:buClr>
                <a:srgbClr val="FF0000"/>
              </a:buClr>
              <a:buFont typeface="Wingdings" pitchFamily="2" charset="2"/>
              <a:buChar char="l"/>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订单期间成本查询</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a:p>
            <a:pPr>
              <a:lnSpc>
                <a:spcPct val="130000"/>
              </a:lnSpc>
              <a:buClr>
                <a:srgbClr val="FF0000"/>
              </a:buClr>
              <a:buFont typeface="Wingdings" pitchFamily="2" charset="2"/>
              <a:buChar char="l"/>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品种期间成本查询</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a:p>
            <a:pPr>
              <a:lnSpc>
                <a:spcPct val="130000"/>
              </a:lnSpc>
              <a:buClr>
                <a:srgbClr val="FF0000"/>
              </a:buClr>
              <a:buFont typeface="Wingdings" pitchFamily="2" charset="2"/>
              <a:buChar char="l"/>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生产成本计算表</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p:txBody>
      </p:sp>
      <p:sp>
        <p:nvSpPr>
          <p:cNvPr id="14" name="TextBox 24">
            <a:extLst>
              <a:ext uri="{FF2B5EF4-FFF2-40B4-BE49-F238E27FC236}">
                <a16:creationId xmlns="" xmlns:a16="http://schemas.microsoft.com/office/drawing/2014/main" id="{3F100753-F206-4BDB-9D6A-959E6B6A314D}"/>
              </a:ext>
            </a:extLst>
          </p:cNvPr>
          <p:cNvSpPr>
            <a:spLocks noChangeArrowheads="1"/>
          </p:cNvSpPr>
          <p:nvPr/>
        </p:nvSpPr>
        <p:spPr bwMode="auto">
          <a:xfrm>
            <a:off x="4214810" y="1571618"/>
            <a:ext cx="4429156" cy="1212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buClr>
                <a:srgbClr val="FF0000"/>
              </a:buClr>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显示的金额为期间入库成本</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a:p>
            <a:pPr>
              <a:lnSpc>
                <a:spcPct val="130000"/>
              </a:lnSpc>
              <a:buClr>
                <a:srgbClr val="FF0000"/>
              </a:buClr>
              <a:buFont typeface="Wingdings" pitchFamily="2" charset="2"/>
              <a:buChar char="l"/>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分项成本构成</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a:p>
            <a:pPr>
              <a:lnSpc>
                <a:spcPct val="130000"/>
              </a:lnSpc>
              <a:buClr>
                <a:srgbClr val="FF0000"/>
              </a:buClr>
              <a:buFont typeface="Wingdings" pitchFamily="2" charset="2"/>
              <a:buChar char="l"/>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要素成本构成</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a:p>
            <a:pPr>
              <a:lnSpc>
                <a:spcPct val="130000"/>
              </a:lnSpc>
              <a:buClr>
                <a:srgbClr val="FF0000"/>
              </a:buClr>
              <a:buFont typeface="Wingdings" pitchFamily="2" charset="2"/>
              <a:buChar char="l"/>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生产成本明细表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p:txBody>
      </p:sp>
      <p:sp>
        <p:nvSpPr>
          <p:cNvPr id="15" name="TextBox 14"/>
          <p:cNvSpPr txBox="1"/>
          <p:nvPr/>
        </p:nvSpPr>
        <p:spPr>
          <a:xfrm>
            <a:off x="428596" y="642924"/>
            <a:ext cx="5429288" cy="369332"/>
          </a:xfrm>
          <a:prstGeom prst="rect">
            <a:avLst/>
          </a:prstGeom>
          <a:noFill/>
        </p:spPr>
        <p:txBody>
          <a:bodyPr wrap="square" rtlCol="0">
            <a:spAutoFit/>
          </a:bodyPr>
          <a:lstStyle/>
          <a:p>
            <a:r>
              <a:rPr lang="zh-CN" altLang="en-US" dirty="0" smtClean="0"/>
              <a:t>常用生产成本查询报表</a:t>
            </a:r>
            <a:endParaRPr lang="en-US" altLang="zh-CN" dirty="0" smtClean="0"/>
          </a:p>
        </p:txBody>
      </p:sp>
      <p:sp>
        <p:nvSpPr>
          <p:cNvPr id="16" name="TextBox 15"/>
          <p:cNvSpPr txBox="1"/>
          <p:nvPr/>
        </p:nvSpPr>
        <p:spPr>
          <a:xfrm>
            <a:off x="642910" y="4702748"/>
            <a:ext cx="8143932" cy="337721"/>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不熟悉报表逻辑时，由于栏目的含义有区别，不同类型的报表字段不要直接进行比较，</a:t>
            </a:r>
            <a:r>
              <a:rPr lang="zh-CN" altLang="en-US" sz="1200" b="1" dirty="0" smtClean="0"/>
              <a:t>且建议仅使用生产成本计算表</a:t>
            </a:r>
            <a:endParaRPr lang="zh-CN" altLang="en-US" sz="1200" b="1" dirty="0"/>
          </a:p>
        </p:txBody>
      </p:sp>
    </p:spTree>
    <p:extLst>
      <p:ext uri="{BB962C8B-B14F-4D97-AF65-F5344CB8AC3E}">
        <p14:creationId xmlns:p14="http://schemas.microsoft.com/office/powerpoint/2010/main" xmlns="" val="166800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0"/>
            <a:ext cx="8208912" cy="371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84523" y="-137122"/>
            <a:ext cx="7974954" cy="3716984"/>
          </a:xfrm>
          <a:prstGeom prst="rect">
            <a:avLst/>
          </a:prstGeom>
          <a:noFill/>
          <a:ln w="1270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4"/>
          <p:cNvSpPr txBox="1"/>
          <p:nvPr/>
        </p:nvSpPr>
        <p:spPr>
          <a:xfrm>
            <a:off x="107504" y="123478"/>
            <a:ext cx="2235610" cy="2215991"/>
          </a:xfrm>
          <a:prstGeom prst="rect">
            <a:avLst/>
          </a:prstGeom>
          <a:noFill/>
        </p:spPr>
        <p:txBody>
          <a:bodyPr wrap="square" rtlCol="0">
            <a:spAutoFit/>
          </a:bodyPr>
          <a:lstStyle/>
          <a:p>
            <a:r>
              <a:rPr lang="zh-CN" altLang="en-US" sz="13800" dirty="0">
                <a:solidFill>
                  <a:schemeClr val="bg1">
                    <a:lumMod val="85000"/>
                  </a:schemeClr>
                </a:solidFill>
                <a:latin typeface="Impact" panose="020B0806030902050204" pitchFamily="34" charset="0"/>
              </a:rPr>
              <a:t>“</a:t>
            </a:r>
          </a:p>
        </p:txBody>
      </p:sp>
      <p:sp>
        <p:nvSpPr>
          <p:cNvPr id="8" name="TextBox 7"/>
          <p:cNvSpPr txBox="1"/>
          <p:nvPr/>
        </p:nvSpPr>
        <p:spPr>
          <a:xfrm>
            <a:off x="1000100" y="1031738"/>
            <a:ext cx="7128793" cy="1754326"/>
          </a:xfrm>
          <a:prstGeom prst="rect">
            <a:avLst/>
          </a:prstGeom>
          <a:noFill/>
        </p:spPr>
        <p:txBody>
          <a:bodyPr wrap="square" rtlCol="0">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        当成本计算模式</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分摊</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时，月底需要做成本计算流程。本文档将对成本计算的基本概念、重要参数、关键计算逻辑和基本操作流程进行概述，便于对</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U9</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成本会计的核算流程和整体逻辑有一个大致的理解。</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文中如无特殊说明，所涉及的内容均为分摊模式的逻辑。</a:t>
            </a:r>
          </a:p>
        </p:txBody>
      </p:sp>
      <p:sp>
        <p:nvSpPr>
          <p:cNvPr id="9" name="文本框 4"/>
          <p:cNvSpPr txBox="1"/>
          <p:nvPr/>
        </p:nvSpPr>
        <p:spPr>
          <a:xfrm rot="10800000">
            <a:off x="6728878" y="1419622"/>
            <a:ext cx="2235610" cy="2215991"/>
          </a:xfrm>
          <a:prstGeom prst="rect">
            <a:avLst/>
          </a:prstGeom>
          <a:noFill/>
        </p:spPr>
        <p:txBody>
          <a:bodyPr wrap="square" rtlCol="0">
            <a:spAutoFit/>
          </a:bodyPr>
          <a:lstStyle/>
          <a:p>
            <a:r>
              <a:rPr lang="zh-CN" altLang="en-US" sz="13800" dirty="0">
                <a:solidFill>
                  <a:schemeClr val="bg1">
                    <a:lumMod val="85000"/>
                  </a:schemeClr>
                </a:solidFill>
                <a:latin typeface="Impact" panose="020B0806030902050204" pitchFamily="34" charset="0"/>
              </a:rPr>
              <a:t>“</a:t>
            </a:r>
          </a:p>
        </p:txBody>
      </p:sp>
      <p:pic>
        <p:nvPicPr>
          <p:cNvPr id="10" name="Picture 4" descr="E:\工作\2017\用友\2018年用友新标识组合\数字企业智能服务.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3867894"/>
            <a:ext cx="2304256" cy="11521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6401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主要功能与逻辑介绍</a:t>
            </a:r>
            <a:endParaRPr lang="zh-CN" altLang="en-US" dirty="0"/>
          </a:p>
        </p:txBody>
      </p:sp>
      <p:sp>
        <p:nvSpPr>
          <p:cNvPr id="13" name="TextBox 12"/>
          <p:cNvSpPr txBox="1"/>
          <p:nvPr/>
        </p:nvSpPr>
        <p:spPr>
          <a:xfrm>
            <a:off x="428596" y="571486"/>
            <a:ext cx="4714908" cy="369332"/>
          </a:xfrm>
          <a:prstGeom prst="rect">
            <a:avLst/>
          </a:prstGeom>
          <a:noFill/>
        </p:spPr>
        <p:txBody>
          <a:bodyPr wrap="square" rtlCol="0">
            <a:spAutoFit/>
          </a:bodyPr>
          <a:lstStyle/>
          <a:p>
            <a:r>
              <a:rPr lang="zh-CN" altLang="en-US" dirty="0" smtClean="0"/>
              <a:t>生产成本计算表常用查询方案配置</a:t>
            </a:r>
            <a:endParaRPr lang="zh-CN" altLang="en-US" dirty="0"/>
          </a:p>
        </p:txBody>
      </p:sp>
      <p:sp>
        <p:nvSpPr>
          <p:cNvPr id="11" name="TextBox 10"/>
          <p:cNvSpPr txBox="1"/>
          <p:nvPr/>
        </p:nvSpPr>
        <p:spPr>
          <a:xfrm>
            <a:off x="6215074" y="571486"/>
            <a:ext cx="2786082" cy="4524315"/>
          </a:xfrm>
          <a:prstGeom prst="rect">
            <a:avLst/>
          </a:prstGeom>
          <a:noFill/>
        </p:spPr>
        <p:txBody>
          <a:bodyPr wrap="square" rtlCol="0">
            <a:spAutoFit/>
          </a:bodyPr>
          <a:lstStyle/>
          <a:p>
            <a:pPr marL="0" lvl="1">
              <a:lnSpc>
                <a:spcPct val="150000"/>
              </a:lnSpc>
              <a:buClr>
                <a:srgbClr val="FF0000"/>
              </a:buClr>
              <a:buFont typeface="Wingdings" pitchFamily="2" charset="2"/>
              <a:buChar char="l"/>
            </a:pPr>
            <a:r>
              <a:rPr lang="zh-CN" altLang="en-US" sz="1200" dirty="0" smtClean="0"/>
              <a:t>通用查询方案的栏目和行分组页签如左图所示</a:t>
            </a:r>
            <a:endParaRPr lang="en-US" altLang="zh-CN" sz="1200" dirty="0" smtClean="0"/>
          </a:p>
          <a:p>
            <a:pPr marL="0" lvl="1">
              <a:lnSpc>
                <a:spcPct val="150000"/>
              </a:lnSpc>
              <a:buClr>
                <a:srgbClr val="FF0000"/>
              </a:buClr>
              <a:buFont typeface="Wingdings" pitchFamily="2" charset="2"/>
              <a:buChar char="l"/>
            </a:pPr>
            <a:r>
              <a:rPr lang="zh-CN" altLang="en-US" sz="1200" dirty="0" smtClean="0"/>
              <a:t>行分组页签添加要素类型的原因是入库转出不同要素类型的转出方式可能不同</a:t>
            </a:r>
            <a:endParaRPr lang="en-US" altLang="zh-CN" sz="1200" dirty="0" smtClean="0"/>
          </a:p>
          <a:p>
            <a:pPr marL="0" lvl="1">
              <a:lnSpc>
                <a:spcPct val="150000"/>
              </a:lnSpc>
              <a:buClr>
                <a:srgbClr val="FF0000"/>
              </a:buClr>
              <a:buFont typeface="Wingdings" pitchFamily="2" charset="2"/>
              <a:buChar char="l"/>
            </a:pPr>
            <a:r>
              <a:rPr lang="zh-CN" altLang="en-US" sz="1200" dirty="0" smtClean="0"/>
              <a:t>使用资源或存在价差时相关字段也要加出</a:t>
            </a:r>
            <a:endParaRPr lang="en-US" altLang="zh-CN" sz="1200" dirty="0" smtClean="0"/>
          </a:p>
          <a:p>
            <a:pPr marL="0" lvl="1">
              <a:lnSpc>
                <a:spcPct val="150000"/>
              </a:lnSpc>
              <a:buClr>
                <a:srgbClr val="FF0000"/>
              </a:buClr>
              <a:buFont typeface="Wingdings" pitchFamily="2" charset="2"/>
              <a:buChar char="l"/>
            </a:pPr>
            <a:r>
              <a:rPr lang="zh-CN" altLang="en-US" sz="1200" dirty="0" smtClean="0"/>
              <a:t>直接材料成本栏目可以钻取查看明细，建议添加</a:t>
            </a:r>
            <a:endParaRPr lang="en-US" altLang="zh-CN" sz="1200" dirty="0" smtClean="0"/>
          </a:p>
          <a:p>
            <a:pPr marL="0" lvl="1">
              <a:lnSpc>
                <a:spcPct val="150000"/>
              </a:lnSpc>
              <a:buClr>
                <a:srgbClr val="FF0000"/>
              </a:buClr>
              <a:buFont typeface="Wingdings" pitchFamily="2" charset="2"/>
              <a:buChar char="l"/>
            </a:pPr>
            <a:r>
              <a:rPr lang="zh-CN" altLang="en-US" sz="1200" dirty="0" smtClean="0"/>
              <a:t>如果期间存在废品数量，建议添加出合格报废相关字段</a:t>
            </a:r>
            <a:endParaRPr lang="en-US" altLang="zh-CN" sz="1200" dirty="0" smtClean="0"/>
          </a:p>
          <a:p>
            <a:pPr marL="0" lvl="1">
              <a:lnSpc>
                <a:spcPct val="150000"/>
              </a:lnSpc>
              <a:buClr>
                <a:srgbClr val="FF0000"/>
              </a:buClr>
              <a:buFont typeface="Wingdings" pitchFamily="2" charset="2"/>
              <a:buChar char="l"/>
            </a:pPr>
            <a:r>
              <a:rPr lang="zh-CN" altLang="en-US" sz="1200" dirty="0" smtClean="0"/>
              <a:t>栏目字段关系</a:t>
            </a:r>
            <a:endParaRPr lang="en-US" altLang="zh-CN" sz="1200" dirty="0" smtClean="0"/>
          </a:p>
          <a:p>
            <a:pPr marL="457200" lvl="2">
              <a:lnSpc>
                <a:spcPct val="150000"/>
              </a:lnSpc>
              <a:buClr>
                <a:srgbClr val="FF0000"/>
              </a:buClr>
              <a:buFont typeface="Wingdings" pitchFamily="2" charset="2"/>
              <a:buChar char="l"/>
            </a:pPr>
            <a:r>
              <a:rPr lang="zh-CN" altLang="en-US" sz="1200" dirty="0" smtClean="0"/>
              <a:t>期初</a:t>
            </a:r>
            <a:r>
              <a:rPr lang="en-US" altLang="zh-CN" sz="1200" dirty="0" smtClean="0"/>
              <a:t>+</a:t>
            </a:r>
            <a:r>
              <a:rPr lang="zh-CN" altLang="en-US" sz="1200" dirty="0" smtClean="0"/>
              <a:t>发生</a:t>
            </a:r>
            <a:r>
              <a:rPr lang="en-US" altLang="zh-CN" sz="1200" dirty="0" smtClean="0"/>
              <a:t>=</a:t>
            </a:r>
            <a:r>
              <a:rPr lang="zh-CN" altLang="en-US" sz="1200" dirty="0" smtClean="0"/>
              <a:t>完工</a:t>
            </a:r>
            <a:r>
              <a:rPr lang="en-US" altLang="zh-CN" sz="1200" dirty="0" smtClean="0"/>
              <a:t>+</a:t>
            </a:r>
            <a:r>
              <a:rPr lang="zh-CN" altLang="en-US" sz="1200" dirty="0" smtClean="0"/>
              <a:t>结存</a:t>
            </a:r>
            <a:endParaRPr lang="en-US" altLang="zh-CN" sz="1200" dirty="0" smtClean="0"/>
          </a:p>
          <a:p>
            <a:pPr marL="457200" lvl="2">
              <a:lnSpc>
                <a:spcPct val="150000"/>
              </a:lnSpc>
              <a:buClr>
                <a:srgbClr val="FF0000"/>
              </a:buClr>
              <a:buFont typeface="Wingdings" pitchFamily="2" charset="2"/>
              <a:buChar char="l"/>
            </a:pPr>
            <a:r>
              <a:rPr lang="zh-CN" altLang="en-US" sz="1200" dirty="0" smtClean="0"/>
              <a:t>发生</a:t>
            </a:r>
            <a:r>
              <a:rPr lang="en-US" altLang="zh-CN" sz="1200" dirty="0" smtClean="0"/>
              <a:t>=</a:t>
            </a:r>
            <a:r>
              <a:rPr lang="zh-CN" altLang="en-US" sz="1200" dirty="0" smtClean="0"/>
              <a:t>直接材料成本</a:t>
            </a:r>
            <a:r>
              <a:rPr lang="en-US" altLang="zh-CN" sz="1200" dirty="0" smtClean="0"/>
              <a:t>+</a:t>
            </a:r>
            <a:r>
              <a:rPr lang="zh-CN" altLang="en-US" sz="1200" dirty="0" smtClean="0"/>
              <a:t>量差</a:t>
            </a:r>
            <a:r>
              <a:rPr lang="en-US" altLang="zh-CN" sz="1200" dirty="0" smtClean="0"/>
              <a:t>+</a:t>
            </a:r>
            <a:r>
              <a:rPr lang="zh-CN" altLang="en-US" sz="1200" dirty="0" smtClean="0"/>
              <a:t>间接成本</a:t>
            </a:r>
            <a:endParaRPr lang="en-US" altLang="zh-CN" sz="1200" dirty="0" smtClean="0"/>
          </a:p>
          <a:p>
            <a:pPr marL="457200" lvl="2">
              <a:lnSpc>
                <a:spcPct val="150000"/>
              </a:lnSpc>
              <a:buClr>
                <a:srgbClr val="FF0000"/>
              </a:buClr>
              <a:buFont typeface="Wingdings" pitchFamily="2" charset="2"/>
              <a:buChar char="l"/>
            </a:pPr>
            <a:r>
              <a:rPr lang="zh-CN" altLang="en-US" sz="1200" dirty="0" smtClean="0"/>
              <a:t>完工</a:t>
            </a:r>
            <a:r>
              <a:rPr lang="en-US" altLang="zh-CN" sz="1200" dirty="0" smtClean="0"/>
              <a:t>=</a:t>
            </a:r>
            <a:r>
              <a:rPr lang="zh-CN" altLang="en-US" sz="1200" dirty="0" smtClean="0"/>
              <a:t>入库转出</a:t>
            </a:r>
            <a:r>
              <a:rPr lang="en-US" altLang="zh-CN" sz="1200" dirty="0" smtClean="0"/>
              <a:t>-</a:t>
            </a:r>
            <a:r>
              <a:rPr lang="zh-CN" altLang="en-US" sz="1200" dirty="0" smtClean="0"/>
              <a:t>调整</a:t>
            </a:r>
            <a:endParaRPr lang="en-US" altLang="zh-CN" sz="1200" dirty="0" smtClean="0"/>
          </a:p>
        </p:txBody>
      </p:sp>
      <p:pic>
        <p:nvPicPr>
          <p:cNvPr id="1026" name="Picture 2"/>
          <p:cNvPicPr>
            <a:picLocks noChangeAspect="1" noChangeArrowheads="1"/>
          </p:cNvPicPr>
          <p:nvPr/>
        </p:nvPicPr>
        <p:blipFill>
          <a:blip r:embed="rId2"/>
          <a:srcRect/>
          <a:stretch>
            <a:fillRect/>
          </a:stretch>
        </p:blipFill>
        <p:spPr bwMode="auto">
          <a:xfrm>
            <a:off x="214282" y="1000114"/>
            <a:ext cx="5929354" cy="3081114"/>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214282" y="4048125"/>
            <a:ext cx="4600575" cy="1095375"/>
          </a:xfrm>
          <a:prstGeom prst="rect">
            <a:avLst/>
          </a:prstGeom>
          <a:noFill/>
          <a:ln w="9525">
            <a:noFill/>
            <a:miter lim="800000"/>
            <a:headEnd/>
            <a:tailEnd/>
          </a:ln>
          <a:effectLst/>
        </p:spPr>
      </p:pic>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主要功能与逻辑介绍</a:t>
            </a:r>
            <a:endParaRPr lang="zh-CN" altLang="en-US" dirty="0"/>
          </a:p>
        </p:txBody>
      </p:sp>
      <p:sp>
        <p:nvSpPr>
          <p:cNvPr id="13" name="TextBox 12"/>
          <p:cNvSpPr txBox="1"/>
          <p:nvPr/>
        </p:nvSpPr>
        <p:spPr>
          <a:xfrm>
            <a:off x="428596" y="571486"/>
            <a:ext cx="5000660" cy="369332"/>
          </a:xfrm>
          <a:prstGeom prst="rect">
            <a:avLst/>
          </a:prstGeom>
          <a:noFill/>
        </p:spPr>
        <p:txBody>
          <a:bodyPr wrap="square" rtlCol="0">
            <a:spAutoFit/>
          </a:bodyPr>
          <a:lstStyle/>
          <a:p>
            <a:r>
              <a:rPr lang="zh-CN" altLang="en-US" dirty="0" smtClean="0"/>
              <a:t>生产成本计算表常用查询方案配置（复杂问题）</a:t>
            </a:r>
            <a:endParaRPr lang="zh-CN" altLang="en-US" dirty="0"/>
          </a:p>
        </p:txBody>
      </p:sp>
      <p:sp>
        <p:nvSpPr>
          <p:cNvPr id="11" name="TextBox 10"/>
          <p:cNvSpPr txBox="1"/>
          <p:nvPr/>
        </p:nvSpPr>
        <p:spPr>
          <a:xfrm>
            <a:off x="6215074" y="571486"/>
            <a:ext cx="2786082" cy="4579780"/>
          </a:xfrm>
          <a:prstGeom prst="rect">
            <a:avLst/>
          </a:prstGeom>
          <a:noFill/>
        </p:spPr>
        <p:txBody>
          <a:bodyPr wrap="square" rtlCol="0">
            <a:spAutoFit/>
          </a:bodyPr>
          <a:lstStyle/>
          <a:p>
            <a:pPr marL="0" lvl="1">
              <a:lnSpc>
                <a:spcPts val="2180"/>
              </a:lnSpc>
              <a:buClr>
                <a:srgbClr val="FF0000"/>
              </a:buClr>
              <a:buFont typeface="Wingdings" pitchFamily="2" charset="2"/>
              <a:buChar char="l"/>
            </a:pPr>
            <a:r>
              <a:rPr lang="zh-CN" altLang="en-US" sz="1400" b="1" dirty="0" smtClean="0"/>
              <a:t>当遇到成本问题按上页的查询方案查询后对数据有疑问时，需要添加出成本的各个明细维度进行查看</a:t>
            </a:r>
            <a:endParaRPr lang="en-US" altLang="zh-CN" sz="1400" b="1" dirty="0" smtClean="0"/>
          </a:p>
          <a:p>
            <a:pPr marL="0" lvl="1">
              <a:lnSpc>
                <a:spcPts val="2180"/>
              </a:lnSpc>
              <a:buClr>
                <a:srgbClr val="FF0000"/>
              </a:buClr>
              <a:buFont typeface="Wingdings" pitchFamily="2" charset="2"/>
              <a:buChar char="l"/>
            </a:pPr>
            <a:r>
              <a:rPr lang="zh-CN" altLang="en-US" sz="1400" dirty="0" smtClean="0"/>
              <a:t>栏目中，将涉及的主要字段的本层下层加出</a:t>
            </a:r>
            <a:endParaRPr lang="en-US" altLang="zh-CN" sz="1400" dirty="0" smtClean="0"/>
          </a:p>
          <a:p>
            <a:pPr marL="0" lvl="1">
              <a:lnSpc>
                <a:spcPts val="2180"/>
              </a:lnSpc>
              <a:buClr>
                <a:srgbClr val="FF0000"/>
              </a:buClr>
              <a:buFont typeface="Wingdings" pitchFamily="2" charset="2"/>
              <a:buChar char="l"/>
            </a:pPr>
            <a:r>
              <a:rPr lang="zh-CN" altLang="en-US" sz="1400" dirty="0" smtClean="0"/>
              <a:t>行分组页签添加出产出类型、等级（成分）、产品料号和成本要素</a:t>
            </a:r>
            <a:endParaRPr lang="en-US" altLang="zh-CN" sz="1400" dirty="0" smtClean="0"/>
          </a:p>
          <a:p>
            <a:pPr marL="0" lvl="1">
              <a:lnSpc>
                <a:spcPts val="2180"/>
              </a:lnSpc>
              <a:buClr>
                <a:srgbClr val="FF0000"/>
              </a:buClr>
              <a:buFont typeface="Wingdings" pitchFamily="2" charset="2"/>
              <a:buChar char="l"/>
            </a:pPr>
            <a:r>
              <a:rPr lang="zh-CN" altLang="en-US" sz="1400" dirty="0" smtClean="0"/>
              <a:t>添加各个明细字段的原因是：系统每个要素的本层</a:t>
            </a:r>
            <a:r>
              <a:rPr lang="en-US" altLang="zh-CN" sz="1400" dirty="0" smtClean="0"/>
              <a:t>/</a:t>
            </a:r>
            <a:r>
              <a:rPr lang="zh-CN" altLang="en-US" sz="1400" dirty="0" smtClean="0"/>
              <a:t>下层金额都是独立核算的（所以添加本层下层栏目和成本要素行分组），且入库成本核算与产出维度有关（所以添加产出类型、料号和等级）</a:t>
            </a:r>
            <a:endParaRPr lang="en-US" altLang="zh-CN" sz="1400" dirty="0" smtClean="0"/>
          </a:p>
        </p:txBody>
      </p:sp>
      <p:pic>
        <p:nvPicPr>
          <p:cNvPr id="2050" name="Picture 2"/>
          <p:cNvPicPr>
            <a:picLocks noChangeAspect="1" noChangeArrowheads="1"/>
          </p:cNvPicPr>
          <p:nvPr/>
        </p:nvPicPr>
        <p:blipFill>
          <a:blip r:embed="rId2"/>
          <a:srcRect/>
          <a:stretch>
            <a:fillRect/>
          </a:stretch>
        </p:blipFill>
        <p:spPr bwMode="auto">
          <a:xfrm>
            <a:off x="500034" y="928676"/>
            <a:ext cx="5653086" cy="307183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3643320"/>
            <a:ext cx="4591050" cy="1500180"/>
          </a:xfrm>
          <a:prstGeom prst="rect">
            <a:avLst/>
          </a:prstGeom>
          <a:noFill/>
          <a:ln w="9525">
            <a:noFill/>
            <a:miter lim="800000"/>
            <a:headEnd/>
            <a:tailEnd/>
          </a:ln>
          <a:effectLst/>
        </p:spPr>
      </p:pic>
    </p:spTree>
    <p:extLst>
      <p:ext uri="{BB962C8B-B14F-4D97-AF65-F5344CB8AC3E}">
        <p14:creationId xmlns="" xmlns:p14="http://schemas.microsoft.com/office/powerpoint/2010/main" val="4178754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总结与提示</a:t>
            </a:r>
            <a:endParaRPr lang="zh-CN" altLang="en-US" dirty="0"/>
          </a:p>
        </p:txBody>
      </p:sp>
      <p:sp>
        <p:nvSpPr>
          <p:cNvPr id="3" name="TextBox 1"/>
          <p:cNvSpPr txBox="1">
            <a:spLocks noChangeArrowheads="1"/>
          </p:cNvSpPr>
          <p:nvPr/>
        </p:nvSpPr>
        <p:spPr bwMode="auto">
          <a:xfrm>
            <a:off x="1106488" y="725835"/>
            <a:ext cx="189028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01</a:t>
            </a:r>
            <a:endParaRPr lang="zh-CN" altLang="en-US" sz="8000" b="1" dirty="0">
              <a:solidFill>
                <a:schemeClr val="bg1">
                  <a:lumMod val="65000"/>
                </a:schemeClr>
              </a:solidFill>
              <a:latin typeface="Ebrima" pitchFamily="2" charset="0"/>
            </a:endParaRPr>
          </a:p>
        </p:txBody>
      </p:sp>
      <p:sp>
        <p:nvSpPr>
          <p:cNvPr id="4" name="TextBox 3"/>
          <p:cNvSpPr txBox="1">
            <a:spLocks noChangeArrowheads="1"/>
          </p:cNvSpPr>
          <p:nvPr/>
        </p:nvSpPr>
        <p:spPr bwMode="auto">
          <a:xfrm>
            <a:off x="2321668" y="1446207"/>
            <a:ext cx="1890280" cy="369332"/>
          </a:xfrm>
          <a:prstGeom prst="rect">
            <a:avLst/>
          </a:prstGeom>
          <a:solidFill>
            <a:srgbClr val="E60012"/>
          </a:solidFill>
          <a:ln>
            <a:noFill/>
          </a:ln>
        </p:spPr>
        <p:txBody>
          <a:bodyPr anchor="ct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两面一表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a:spLocks noChangeArrowheads="1"/>
          </p:cNvSpPr>
          <p:nvPr/>
        </p:nvSpPr>
        <p:spPr bwMode="auto">
          <a:xfrm>
            <a:off x="2714612" y="571486"/>
            <a:ext cx="5580825" cy="1212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400" b="1" dirty="0" smtClean="0">
                <a:solidFill>
                  <a:schemeClr val="tx1">
                    <a:lumMod val="85000"/>
                    <a:lumOff val="15000"/>
                  </a:schemeClr>
                </a:solidFill>
                <a:latin typeface="Ebrima" pitchFamily="2" charset="0"/>
              </a:rPr>
              <a:t>处理成本问题的基本思路就是围绕“两面一表”</a:t>
            </a:r>
            <a:endParaRPr lang="en-US" altLang="zh-CN" sz="1400" b="1" dirty="0" smtClean="0">
              <a:solidFill>
                <a:schemeClr val="tx1">
                  <a:lumMod val="85000"/>
                  <a:lumOff val="15000"/>
                </a:schemeClr>
              </a:solidFill>
              <a:latin typeface="Ebrima" pitchFamily="2" charset="0"/>
            </a:endParaRPr>
          </a:p>
          <a:p>
            <a:pPr>
              <a:lnSpc>
                <a:spcPct val="130000"/>
              </a:lnSpc>
            </a:pPr>
            <a:r>
              <a:rPr lang="zh-CN" altLang="en-US" sz="1400" dirty="0" smtClean="0">
                <a:solidFill>
                  <a:schemeClr val="tx1">
                    <a:lumMod val="85000"/>
                    <a:lumOff val="15000"/>
                  </a:schemeClr>
                </a:solidFill>
                <a:latin typeface="Ebrima" pitchFamily="2" charset="0"/>
              </a:rPr>
              <a:t>两个界面：</a:t>
            </a:r>
            <a:r>
              <a:rPr lang="zh-CN" altLang="en-US" sz="1400" b="1" dirty="0" smtClean="0">
                <a:solidFill>
                  <a:schemeClr val="tx1">
                    <a:lumMod val="85000"/>
                    <a:lumOff val="15000"/>
                  </a:schemeClr>
                </a:solidFill>
                <a:latin typeface="Ebrima" pitchFamily="2" charset="0"/>
              </a:rPr>
              <a:t>成本核算向导</a:t>
            </a:r>
            <a:r>
              <a:rPr lang="zh-CN" altLang="en-US" sz="1400" dirty="0" smtClean="0">
                <a:solidFill>
                  <a:schemeClr val="tx1">
                    <a:lumMod val="85000"/>
                    <a:lumOff val="15000"/>
                  </a:schemeClr>
                </a:solidFill>
                <a:latin typeface="Ebrima" pitchFamily="2" charset="0"/>
              </a:rPr>
              <a:t>（确认期间成本计算步骤是否完整、成功）、</a:t>
            </a:r>
            <a:r>
              <a:rPr lang="zh-CN" altLang="en-US" sz="1400" b="1" dirty="0" smtClean="0">
                <a:solidFill>
                  <a:schemeClr val="tx1">
                    <a:lumMod val="85000"/>
                    <a:lumOff val="15000"/>
                  </a:schemeClr>
                </a:solidFill>
                <a:latin typeface="Ebrima" pitchFamily="2" charset="0"/>
              </a:rPr>
              <a:t>成本选项</a:t>
            </a:r>
            <a:r>
              <a:rPr lang="zh-CN" altLang="en-US" sz="1400" dirty="0" smtClean="0">
                <a:solidFill>
                  <a:schemeClr val="tx1">
                    <a:lumMod val="85000"/>
                    <a:lumOff val="15000"/>
                  </a:schemeClr>
                </a:solidFill>
                <a:latin typeface="Ebrima" pitchFamily="2" charset="0"/>
              </a:rPr>
              <a:t>（确认相关参数）</a:t>
            </a:r>
            <a:endParaRPr lang="en-US" altLang="zh-CN" sz="1400" dirty="0" smtClean="0">
              <a:solidFill>
                <a:schemeClr val="tx1">
                  <a:lumMod val="85000"/>
                  <a:lumOff val="15000"/>
                </a:schemeClr>
              </a:solidFill>
              <a:latin typeface="Ebrima" pitchFamily="2" charset="0"/>
            </a:endParaRPr>
          </a:p>
          <a:p>
            <a:pPr>
              <a:lnSpc>
                <a:spcPct val="130000"/>
              </a:lnSpc>
            </a:pPr>
            <a:r>
              <a:rPr lang="zh-CN" altLang="en-US" sz="1400" dirty="0" smtClean="0">
                <a:solidFill>
                  <a:schemeClr val="tx1">
                    <a:lumMod val="85000"/>
                    <a:lumOff val="15000"/>
                  </a:schemeClr>
                </a:solidFill>
                <a:latin typeface="Ebrima" pitchFamily="2" charset="0"/>
              </a:rPr>
              <a:t>                                一张报表：生产成本计算表</a:t>
            </a:r>
            <a:endParaRPr lang="zh-CN" altLang="en-US" sz="1400" dirty="0">
              <a:solidFill>
                <a:schemeClr val="tx1">
                  <a:lumMod val="85000"/>
                  <a:lumOff val="15000"/>
                </a:schemeClr>
              </a:solidFill>
              <a:latin typeface="Ebrima" pitchFamily="2" charset="0"/>
            </a:endParaRPr>
          </a:p>
        </p:txBody>
      </p:sp>
      <p:sp>
        <p:nvSpPr>
          <p:cNvPr id="6" name="TextBox 8"/>
          <p:cNvSpPr txBox="1">
            <a:spLocks noChangeArrowheads="1"/>
          </p:cNvSpPr>
          <p:nvPr/>
        </p:nvSpPr>
        <p:spPr bwMode="auto">
          <a:xfrm>
            <a:off x="1106488" y="2210147"/>
            <a:ext cx="189028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02</a:t>
            </a:r>
            <a:endParaRPr lang="zh-CN" altLang="en-US" sz="8000" b="1" dirty="0">
              <a:solidFill>
                <a:schemeClr val="bg1">
                  <a:lumMod val="65000"/>
                </a:schemeClr>
              </a:solidFill>
              <a:latin typeface="Ebrima" pitchFamily="2" charset="0"/>
            </a:endParaRPr>
          </a:p>
        </p:txBody>
      </p:sp>
      <p:sp>
        <p:nvSpPr>
          <p:cNvPr id="7" name="TextBox 9"/>
          <p:cNvSpPr txBox="1">
            <a:spLocks noChangeArrowheads="1"/>
          </p:cNvSpPr>
          <p:nvPr/>
        </p:nvSpPr>
        <p:spPr bwMode="auto">
          <a:xfrm>
            <a:off x="2321668" y="2930519"/>
            <a:ext cx="1890280" cy="369332"/>
          </a:xfrm>
          <a:prstGeom prst="rect">
            <a:avLst/>
          </a:prstGeom>
          <a:solidFill>
            <a:srgbClr val="E60012"/>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多维度</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TextBox 12"/>
          <p:cNvSpPr txBox="1">
            <a:spLocks noChangeArrowheads="1"/>
          </p:cNvSpPr>
          <p:nvPr/>
        </p:nvSpPr>
        <p:spPr bwMode="auto">
          <a:xfrm>
            <a:off x="1106488" y="3696047"/>
            <a:ext cx="189028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03</a:t>
            </a:r>
            <a:endParaRPr lang="zh-CN" altLang="en-US" sz="8000" b="1" dirty="0">
              <a:solidFill>
                <a:schemeClr val="bg1">
                  <a:lumMod val="65000"/>
                </a:schemeClr>
              </a:solidFill>
              <a:latin typeface="Ebrima" pitchFamily="2" charset="0"/>
            </a:endParaRPr>
          </a:p>
        </p:txBody>
      </p:sp>
      <p:sp>
        <p:nvSpPr>
          <p:cNvPr id="9" name="TextBox 13"/>
          <p:cNvSpPr txBox="1">
            <a:spLocks noChangeArrowheads="1"/>
          </p:cNvSpPr>
          <p:nvPr/>
        </p:nvSpPr>
        <p:spPr bwMode="auto">
          <a:xfrm>
            <a:off x="2321668" y="4416419"/>
            <a:ext cx="1890280" cy="369332"/>
          </a:xfrm>
          <a:prstGeom prst="rect">
            <a:avLst/>
          </a:prstGeom>
          <a:solidFill>
            <a:srgbClr val="E60012"/>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成本月结</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2709713" y="2000246"/>
            <a:ext cx="5580825" cy="93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400" b="1" dirty="0" smtClean="0">
                <a:solidFill>
                  <a:schemeClr val="tx1">
                    <a:lumMod val="85000"/>
                    <a:lumOff val="15000"/>
                  </a:schemeClr>
                </a:solidFill>
                <a:latin typeface="Ebrima" pitchFamily="2" charset="0"/>
              </a:rPr>
              <a:t>树立维度意识</a:t>
            </a:r>
            <a:endParaRPr lang="en-US" altLang="zh-CN" sz="1400" b="1" dirty="0" smtClean="0">
              <a:solidFill>
                <a:schemeClr val="tx1">
                  <a:lumMod val="85000"/>
                  <a:lumOff val="15000"/>
                </a:schemeClr>
              </a:solidFill>
              <a:latin typeface="Ebrima" pitchFamily="2" charset="0"/>
            </a:endParaRPr>
          </a:p>
          <a:p>
            <a:pPr>
              <a:lnSpc>
                <a:spcPct val="130000"/>
              </a:lnSpc>
            </a:pPr>
            <a:r>
              <a:rPr lang="zh-CN" altLang="en-US" sz="1400" dirty="0" smtClean="0">
                <a:solidFill>
                  <a:schemeClr val="tx1">
                    <a:lumMod val="85000"/>
                    <a:lumOff val="15000"/>
                  </a:schemeClr>
                </a:solidFill>
                <a:latin typeface="Ebrima" pitchFamily="2" charset="0"/>
              </a:rPr>
              <a:t>产出维度：产出类型、存储类型、等级成分</a:t>
            </a:r>
            <a:endParaRPr lang="en-US" altLang="zh-CN" sz="1400" dirty="0" smtClean="0">
              <a:solidFill>
                <a:schemeClr val="tx1">
                  <a:lumMod val="85000"/>
                  <a:lumOff val="15000"/>
                </a:schemeClr>
              </a:solidFill>
              <a:latin typeface="Ebrima" pitchFamily="2" charset="0"/>
            </a:endParaRPr>
          </a:p>
          <a:p>
            <a:pPr>
              <a:lnSpc>
                <a:spcPct val="130000"/>
              </a:lnSpc>
            </a:pPr>
            <a:r>
              <a:rPr lang="zh-CN" altLang="en-US" sz="1400" dirty="0" smtClean="0">
                <a:solidFill>
                  <a:schemeClr val="tx1">
                    <a:lumMod val="85000"/>
                    <a:lumOff val="15000"/>
                  </a:schemeClr>
                </a:solidFill>
                <a:latin typeface="Ebrima" pitchFamily="2" charset="0"/>
              </a:rPr>
              <a:t>成本维度：成本要素（要素类型）、本层下层</a:t>
            </a:r>
            <a:endParaRPr lang="zh-CN" altLang="en-US" sz="1400" dirty="0">
              <a:solidFill>
                <a:schemeClr val="tx1">
                  <a:lumMod val="85000"/>
                  <a:lumOff val="15000"/>
                </a:schemeClr>
              </a:solidFill>
              <a:latin typeface="Ebrima" pitchFamily="2" charset="0"/>
            </a:endParaRPr>
          </a:p>
        </p:txBody>
      </p:sp>
      <p:sp>
        <p:nvSpPr>
          <p:cNvPr id="11" name="TextBox 10"/>
          <p:cNvSpPr txBox="1">
            <a:spLocks noChangeArrowheads="1"/>
          </p:cNvSpPr>
          <p:nvPr/>
        </p:nvSpPr>
        <p:spPr bwMode="auto">
          <a:xfrm>
            <a:off x="2714612" y="3500444"/>
            <a:ext cx="5580825" cy="1492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400" b="1" dirty="0" smtClean="0">
                <a:solidFill>
                  <a:schemeClr val="tx1">
                    <a:lumMod val="85000"/>
                    <a:lumOff val="15000"/>
                  </a:schemeClr>
                </a:solidFill>
                <a:latin typeface="Ebrima" pitchFamily="2" charset="0"/>
              </a:rPr>
              <a:t>当期成本计算上期必须做成本月结</a:t>
            </a:r>
            <a:endParaRPr lang="en-US" altLang="zh-CN" sz="1400" b="1" dirty="0" smtClean="0">
              <a:solidFill>
                <a:schemeClr val="tx1">
                  <a:lumMod val="85000"/>
                  <a:lumOff val="15000"/>
                </a:schemeClr>
              </a:solidFill>
              <a:latin typeface="Ebrima" pitchFamily="2" charset="0"/>
            </a:endParaRPr>
          </a:p>
          <a:p>
            <a:pPr>
              <a:lnSpc>
                <a:spcPct val="130000"/>
              </a:lnSpc>
            </a:pPr>
            <a:r>
              <a:rPr lang="zh-CN" altLang="en-US" sz="1400" b="1" dirty="0" smtClean="0">
                <a:solidFill>
                  <a:schemeClr val="tx1">
                    <a:lumMod val="85000"/>
                    <a:lumOff val="15000"/>
                  </a:schemeClr>
                </a:solidFill>
                <a:latin typeface="Ebrima" pitchFamily="2" charset="0"/>
              </a:rPr>
              <a:t>当期成本计算上期必须做成本月结</a:t>
            </a:r>
            <a:endParaRPr lang="en-US" altLang="zh-CN" sz="1400" b="1" dirty="0" smtClean="0">
              <a:solidFill>
                <a:schemeClr val="tx1">
                  <a:lumMod val="85000"/>
                  <a:lumOff val="15000"/>
                </a:schemeClr>
              </a:solidFill>
              <a:latin typeface="Ebrima" pitchFamily="2" charset="0"/>
            </a:endParaRPr>
          </a:p>
          <a:p>
            <a:pPr>
              <a:lnSpc>
                <a:spcPct val="130000"/>
              </a:lnSpc>
            </a:pPr>
            <a:r>
              <a:rPr lang="zh-CN" altLang="en-US" sz="1400" b="1" dirty="0" smtClean="0">
                <a:solidFill>
                  <a:schemeClr val="tx1">
                    <a:lumMod val="85000"/>
                    <a:lumOff val="15000"/>
                  </a:schemeClr>
                </a:solidFill>
                <a:latin typeface="Ebrima" pitchFamily="2" charset="0"/>
              </a:rPr>
              <a:t>当期成本计算上期必须做成本月结</a:t>
            </a:r>
          </a:p>
          <a:p>
            <a:pPr>
              <a:lnSpc>
                <a:spcPct val="130000"/>
              </a:lnSpc>
            </a:pPr>
            <a:r>
              <a:rPr lang="en-US" altLang="zh-CN" sz="1400" dirty="0" smtClean="0">
                <a:solidFill>
                  <a:schemeClr val="tx1">
                    <a:lumMod val="85000"/>
                    <a:lumOff val="15000"/>
                  </a:schemeClr>
                </a:solidFill>
                <a:latin typeface="Ebrima" pitchFamily="2" charset="0"/>
              </a:rPr>
              <a:t>                               </a:t>
            </a:r>
            <a:r>
              <a:rPr lang="zh-CN" altLang="en-US" sz="1400" dirty="0" smtClean="0">
                <a:solidFill>
                  <a:schemeClr val="tx1">
                    <a:lumMod val="85000"/>
                    <a:lumOff val="15000"/>
                  </a:schemeClr>
                </a:solidFill>
                <a:latin typeface="Ebrima" pitchFamily="2" charset="0"/>
              </a:rPr>
              <a:t>原因是很多成本计算所需要的期初数据依赖上月</a:t>
            </a:r>
            <a:endParaRPr lang="en-US" altLang="zh-CN" sz="1400" dirty="0" smtClean="0">
              <a:solidFill>
                <a:schemeClr val="tx1">
                  <a:lumMod val="85000"/>
                  <a:lumOff val="15000"/>
                </a:schemeClr>
              </a:solidFill>
              <a:latin typeface="Ebrima" pitchFamily="2" charset="0"/>
            </a:endParaRPr>
          </a:p>
          <a:p>
            <a:pPr>
              <a:lnSpc>
                <a:spcPct val="130000"/>
              </a:lnSpc>
            </a:pPr>
            <a:r>
              <a:rPr lang="en-US" altLang="zh-CN" sz="1400" dirty="0" smtClean="0">
                <a:solidFill>
                  <a:schemeClr val="tx1">
                    <a:lumMod val="85000"/>
                    <a:lumOff val="15000"/>
                  </a:schemeClr>
                </a:solidFill>
                <a:latin typeface="Ebrima" pitchFamily="2" charset="0"/>
              </a:rPr>
              <a:t>                               </a:t>
            </a:r>
            <a:r>
              <a:rPr lang="zh-CN" altLang="en-US" sz="1400" dirty="0" smtClean="0">
                <a:solidFill>
                  <a:schemeClr val="tx1">
                    <a:lumMod val="85000"/>
                    <a:lumOff val="15000"/>
                  </a:schemeClr>
                </a:solidFill>
                <a:latin typeface="Ebrima" pitchFamily="2" charset="0"/>
              </a:rPr>
              <a:t>成本月结才可以结转到当期期初</a:t>
            </a:r>
            <a:endParaRPr lang="zh-CN" altLang="en-US" sz="1400" dirty="0">
              <a:solidFill>
                <a:schemeClr val="tx1">
                  <a:lumMod val="85000"/>
                  <a:lumOff val="15000"/>
                </a:schemeClr>
              </a:solidFill>
              <a:latin typeface="Ebrima" pitchFamily="2" charset="0"/>
            </a:endParaRPr>
          </a:p>
        </p:txBody>
      </p:sp>
    </p:spTree>
    <p:extLst>
      <p:ext uri="{BB962C8B-B14F-4D97-AF65-F5344CB8AC3E}">
        <p14:creationId xmlns="" xmlns:p14="http://schemas.microsoft.com/office/powerpoint/2010/main" val="2637382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Users\win7.5\Desktop\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pic>
        <p:nvPicPr>
          <p:cNvPr id="23556" name="Picture 4" descr="E:\工作\2017\用友\2018年用友新标识组合\数字企业智能服务.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9792" y="1635646"/>
            <a:ext cx="3744416" cy="1872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3417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8" y="-1588"/>
            <a:ext cx="9144000"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39952" y="2962747"/>
            <a:ext cx="295465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主要功能与逻辑介绍</a:t>
            </a:r>
          </a:p>
        </p:txBody>
      </p:sp>
      <p:sp>
        <p:nvSpPr>
          <p:cNvPr id="5" name="TextBox 4"/>
          <p:cNvSpPr txBox="1"/>
          <p:nvPr/>
        </p:nvSpPr>
        <p:spPr>
          <a:xfrm>
            <a:off x="4139952" y="2340918"/>
            <a:ext cx="203132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成本重要参数</a:t>
            </a:r>
          </a:p>
        </p:txBody>
      </p:sp>
      <p:sp>
        <p:nvSpPr>
          <p:cNvPr id="9" name="TextBox 8"/>
          <p:cNvSpPr txBox="1"/>
          <p:nvPr/>
        </p:nvSpPr>
        <p:spPr>
          <a:xfrm>
            <a:off x="4143372" y="1714494"/>
            <a:ext cx="2031325" cy="461665"/>
          </a:xfrm>
          <a:prstGeom prst="rect">
            <a:avLst/>
          </a:prstGeom>
          <a:noFill/>
        </p:spPr>
        <p:txBody>
          <a:bodyPr wrap="none" rtlCol="0">
            <a:spAutoFit/>
          </a:bodyPr>
          <a:lstStyle/>
          <a:p>
            <a:r>
              <a:rPr lang="zh-CN" altLang="en-US" sz="2400" dirty="0" smtClean="0">
                <a:solidFill>
                  <a:srgbClr val="E60000"/>
                </a:solidFill>
                <a:latin typeface="微软雅黑" panose="020B0503020204020204" pitchFamily="34" charset="-122"/>
                <a:ea typeface="微软雅黑" panose="020B0503020204020204" pitchFamily="34" charset="-122"/>
              </a:rPr>
              <a:t>成本核算流程</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868" y="1785932"/>
            <a:ext cx="427037" cy="28098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2431256"/>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3053085"/>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9126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圆角矩形 108">
            <a:extLst>
              <a:ext uri="{FF2B5EF4-FFF2-40B4-BE49-F238E27FC236}">
                <a16:creationId xmlns:a16="http://schemas.microsoft.com/office/drawing/2014/main" xmlns="" id="{FF9F9BED-447D-49DE-BDDF-8712CCD469EE}"/>
              </a:ext>
            </a:extLst>
          </p:cNvPr>
          <p:cNvSpPr/>
          <p:nvPr/>
        </p:nvSpPr>
        <p:spPr>
          <a:xfrm>
            <a:off x="4643438" y="3214692"/>
            <a:ext cx="1143008" cy="1214446"/>
          </a:xfrm>
          <a:prstGeom prst="roundRect">
            <a:avLst>
              <a:gd name="adj" fmla="val 4908"/>
            </a:avLst>
          </a:prstGeom>
          <a:solidFill>
            <a:schemeClr val="bg1">
              <a:lumMod val="85000"/>
              <a:alpha val="55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dirty="0"/>
          </a:p>
        </p:txBody>
      </p:sp>
      <p:sp>
        <p:nvSpPr>
          <p:cNvPr id="2" name="标题 1"/>
          <p:cNvSpPr>
            <a:spLocks noGrp="1"/>
          </p:cNvSpPr>
          <p:nvPr>
            <p:ph type="title"/>
          </p:nvPr>
        </p:nvSpPr>
        <p:spPr/>
        <p:txBody>
          <a:bodyPr/>
          <a:lstStyle/>
          <a:p>
            <a:r>
              <a:rPr lang="zh-CN" altLang="en-US" dirty="0" smtClean="0"/>
              <a:t>成本核算流程</a:t>
            </a:r>
          </a:p>
        </p:txBody>
      </p:sp>
      <p:sp>
        <p:nvSpPr>
          <p:cNvPr id="5" name="圆角矩形 108">
            <a:extLst>
              <a:ext uri="{FF2B5EF4-FFF2-40B4-BE49-F238E27FC236}">
                <a16:creationId xmlns="" xmlns:a16="http://schemas.microsoft.com/office/drawing/2014/main" id="{FF9F9BED-447D-49DE-BDDF-8712CCD469EE}"/>
              </a:ext>
            </a:extLst>
          </p:cNvPr>
          <p:cNvSpPr/>
          <p:nvPr/>
        </p:nvSpPr>
        <p:spPr>
          <a:xfrm>
            <a:off x="3500430" y="928676"/>
            <a:ext cx="1285884" cy="394077"/>
          </a:xfrm>
          <a:prstGeom prst="roundRect">
            <a:avLst>
              <a:gd name="adj" fmla="val 16283"/>
            </a:avLst>
          </a:prstGeom>
          <a:gradFill>
            <a:gsLst>
              <a:gs pos="50000">
                <a:srgbClr val="E92512"/>
              </a:gs>
              <a:gs pos="0">
                <a:srgbClr val="E50012"/>
              </a:gs>
              <a:gs pos="100000">
                <a:srgbClr val="F49C1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smtClean="0">
                <a:solidFill>
                  <a:schemeClr val="bg1"/>
                </a:solidFill>
                <a:latin typeface="微软雅黑" pitchFamily="34" charset="-122"/>
                <a:ea typeface="微软雅黑" pitchFamily="34" charset="-122"/>
              </a:rPr>
              <a:t>成本阶层推算</a:t>
            </a:r>
            <a:endParaRPr lang="en-US" altLang="zh-CN" sz="1400" b="1" dirty="0">
              <a:solidFill>
                <a:schemeClr val="bg1"/>
              </a:solidFill>
              <a:latin typeface="微软雅黑" pitchFamily="34" charset="-122"/>
              <a:ea typeface="微软雅黑" pitchFamily="34" charset="-122"/>
            </a:endParaRPr>
          </a:p>
        </p:txBody>
      </p:sp>
      <p:sp>
        <p:nvSpPr>
          <p:cNvPr id="6" name="圆角矩形 108">
            <a:extLst>
              <a:ext uri="{FF2B5EF4-FFF2-40B4-BE49-F238E27FC236}">
                <a16:creationId xmlns="" xmlns:a16="http://schemas.microsoft.com/office/drawing/2014/main" id="{FF9F9BED-447D-49DE-BDDF-8712CCD469EE}"/>
              </a:ext>
            </a:extLst>
          </p:cNvPr>
          <p:cNvSpPr/>
          <p:nvPr/>
        </p:nvSpPr>
        <p:spPr>
          <a:xfrm>
            <a:off x="3500430" y="1857370"/>
            <a:ext cx="1285884" cy="394077"/>
          </a:xfrm>
          <a:prstGeom prst="roundRect">
            <a:avLst>
              <a:gd name="adj" fmla="val 16283"/>
            </a:avLst>
          </a:prstGeom>
          <a:gradFill>
            <a:gsLst>
              <a:gs pos="50000">
                <a:srgbClr val="E92512"/>
              </a:gs>
              <a:gs pos="0">
                <a:srgbClr val="E50012"/>
              </a:gs>
              <a:gs pos="100000">
                <a:srgbClr val="F49C1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smtClean="0">
                <a:solidFill>
                  <a:schemeClr val="bg1"/>
                </a:solidFill>
                <a:latin typeface="微软雅黑" pitchFamily="34" charset="-122"/>
                <a:ea typeface="微软雅黑" pitchFamily="34" charset="-122"/>
              </a:rPr>
              <a:t>计算</a:t>
            </a:r>
            <a:r>
              <a:rPr lang="en-US" altLang="zh-CN" sz="1400" b="1" dirty="0" smtClean="0">
                <a:solidFill>
                  <a:schemeClr val="bg1"/>
                </a:solidFill>
                <a:latin typeface="微软雅黑" pitchFamily="34" charset="-122"/>
                <a:ea typeface="微软雅黑" pitchFamily="34" charset="-122"/>
              </a:rPr>
              <a:t>@level</a:t>
            </a:r>
            <a:r>
              <a:rPr lang="zh-CN" altLang="en-US" sz="1400" b="1" dirty="0" smtClean="0">
                <a:solidFill>
                  <a:schemeClr val="bg1"/>
                </a:solidFill>
                <a:latin typeface="微软雅黑" pitchFamily="34" charset="-122"/>
                <a:ea typeface="微软雅黑" pitchFamily="34" charset="-122"/>
              </a:rPr>
              <a:t>阶发出成本</a:t>
            </a:r>
            <a:endParaRPr lang="en-US" altLang="zh-CN" sz="1400" b="1" dirty="0">
              <a:solidFill>
                <a:schemeClr val="bg1"/>
              </a:solidFill>
              <a:latin typeface="微软雅黑" pitchFamily="34" charset="-122"/>
              <a:ea typeface="微软雅黑" pitchFamily="34" charset="-122"/>
            </a:endParaRPr>
          </a:p>
        </p:txBody>
      </p:sp>
      <p:sp>
        <p:nvSpPr>
          <p:cNvPr id="7" name="圆角矩形 108">
            <a:extLst>
              <a:ext uri="{FF2B5EF4-FFF2-40B4-BE49-F238E27FC236}">
                <a16:creationId xmlns="" xmlns:a16="http://schemas.microsoft.com/office/drawing/2014/main" id="{FF9F9BED-447D-49DE-BDDF-8712CCD469EE}"/>
              </a:ext>
            </a:extLst>
          </p:cNvPr>
          <p:cNvSpPr/>
          <p:nvPr/>
        </p:nvSpPr>
        <p:spPr>
          <a:xfrm>
            <a:off x="3500430" y="2714626"/>
            <a:ext cx="1285884" cy="428628"/>
          </a:xfrm>
          <a:prstGeom prst="roundRect">
            <a:avLst>
              <a:gd name="adj" fmla="val 16283"/>
            </a:avLst>
          </a:prstGeom>
          <a:gradFill>
            <a:gsLst>
              <a:gs pos="50000">
                <a:srgbClr val="E92512"/>
              </a:gs>
              <a:gs pos="0">
                <a:srgbClr val="E50012"/>
              </a:gs>
              <a:gs pos="100000">
                <a:srgbClr val="F49C1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smtClean="0">
                <a:solidFill>
                  <a:schemeClr val="bg1"/>
                </a:solidFill>
                <a:latin typeface="微软雅黑" pitchFamily="34" charset="-122"/>
                <a:ea typeface="微软雅黑" pitchFamily="34" charset="-122"/>
              </a:rPr>
              <a:t>取直接材料费</a:t>
            </a:r>
            <a:endParaRPr lang="en-US" altLang="zh-CN" sz="1400" b="1" dirty="0">
              <a:solidFill>
                <a:schemeClr val="bg1"/>
              </a:solidFill>
              <a:latin typeface="微软雅黑" pitchFamily="34" charset="-122"/>
              <a:ea typeface="微软雅黑" pitchFamily="34" charset="-122"/>
            </a:endParaRPr>
          </a:p>
        </p:txBody>
      </p:sp>
      <p:sp>
        <p:nvSpPr>
          <p:cNvPr id="9" name="流程图: 决策 8"/>
          <p:cNvSpPr/>
          <p:nvPr/>
        </p:nvSpPr>
        <p:spPr>
          <a:xfrm>
            <a:off x="3500430" y="4500576"/>
            <a:ext cx="1214446" cy="357190"/>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p>
        </p:txBody>
      </p:sp>
      <p:cxnSp>
        <p:nvCxnSpPr>
          <p:cNvPr id="13" name="直接箭头连接符 12"/>
          <p:cNvCxnSpPr>
            <a:stCxn id="5" idx="2"/>
            <a:endCxn id="6" idx="0"/>
          </p:cNvCxnSpPr>
          <p:nvPr/>
        </p:nvCxnSpPr>
        <p:spPr>
          <a:xfrm rot="5400000">
            <a:off x="3876064" y="1590061"/>
            <a:ext cx="534617" cy="158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6" idx="2"/>
            <a:endCxn id="7" idx="0"/>
          </p:cNvCxnSpPr>
          <p:nvPr/>
        </p:nvCxnSpPr>
        <p:spPr>
          <a:xfrm rot="5400000">
            <a:off x="3911783" y="2483036"/>
            <a:ext cx="463179" cy="158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7" idx="2"/>
            <a:endCxn id="35" idx="0"/>
          </p:cNvCxnSpPr>
          <p:nvPr/>
        </p:nvCxnSpPr>
        <p:spPr>
          <a:xfrm rot="5400000">
            <a:off x="3893339" y="3393287"/>
            <a:ext cx="500066" cy="158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072066" y="4429138"/>
            <a:ext cx="357190" cy="246221"/>
          </a:xfrm>
          <a:prstGeom prst="rect">
            <a:avLst/>
          </a:prstGeom>
          <a:noFill/>
        </p:spPr>
        <p:txBody>
          <a:bodyPr wrap="square" rtlCol="0">
            <a:spAutoFit/>
          </a:bodyPr>
          <a:lstStyle/>
          <a:p>
            <a:r>
              <a:rPr lang="zh-CN" altLang="en-US" sz="1000" b="1" dirty="0" smtClean="0"/>
              <a:t>否</a:t>
            </a:r>
            <a:endParaRPr lang="zh-CN" altLang="en-US" sz="1000" b="1" dirty="0"/>
          </a:p>
        </p:txBody>
      </p:sp>
      <p:sp>
        <p:nvSpPr>
          <p:cNvPr id="32" name="TextBox 31"/>
          <p:cNvSpPr txBox="1"/>
          <p:nvPr/>
        </p:nvSpPr>
        <p:spPr>
          <a:xfrm>
            <a:off x="5929322" y="428610"/>
            <a:ext cx="3214678" cy="4801314"/>
          </a:xfrm>
          <a:prstGeom prst="rect">
            <a:avLst/>
          </a:prstGeom>
          <a:noFill/>
        </p:spPr>
        <p:txBody>
          <a:bodyPr wrap="square" rtlCol="0">
            <a:spAutoFit/>
          </a:bodyPr>
          <a:lstStyle/>
          <a:p>
            <a:pPr>
              <a:lnSpc>
                <a:spcPct val="150000"/>
              </a:lnSpc>
              <a:buClr>
                <a:srgbClr val="FF0000"/>
              </a:buClr>
              <a:buFont typeface="Wingdings" pitchFamily="2" charset="2"/>
              <a:buChar char="l"/>
            </a:pPr>
            <a:r>
              <a:rPr lang="en-US" altLang="zh-CN" sz="1200" b="1" dirty="0" smtClean="0"/>
              <a:t>@level</a:t>
            </a:r>
            <a:r>
              <a:rPr lang="zh-CN" altLang="en-US" sz="1200" b="1" dirty="0" smtClean="0"/>
              <a:t>初始表示最低阶</a:t>
            </a:r>
            <a:r>
              <a:rPr lang="zh-CN" altLang="en-US" sz="1200" dirty="0" smtClean="0"/>
              <a:t>，即成本阶层推算结果中期间的最大值（成本阶层</a:t>
            </a:r>
            <a:r>
              <a:rPr lang="en-US" altLang="zh-CN" sz="1200" dirty="0" smtClean="0"/>
              <a:t>0</a:t>
            </a:r>
            <a:r>
              <a:rPr lang="zh-CN" altLang="en-US" sz="1200" dirty="0" smtClean="0"/>
              <a:t>阶表示最高阶），最低阶表示料品本期间的成本不依赖其他料品，一般为采购的原材料</a:t>
            </a:r>
            <a:endParaRPr lang="en-US" altLang="zh-CN" sz="1200" dirty="0" smtClean="0"/>
          </a:p>
          <a:p>
            <a:pPr>
              <a:lnSpc>
                <a:spcPct val="150000"/>
              </a:lnSpc>
              <a:buClr>
                <a:srgbClr val="FF0000"/>
              </a:buClr>
              <a:buFont typeface="Wingdings" pitchFamily="2" charset="2"/>
              <a:buChar char="l"/>
            </a:pPr>
            <a:r>
              <a:rPr lang="zh-CN" altLang="en-US" sz="1200" dirty="0" smtClean="0"/>
              <a:t>库存取数（按库存接口方案取费用数据）、计算最低阶发出成本、取直接材料费</a:t>
            </a:r>
            <a:r>
              <a:rPr lang="zh-CN" altLang="en-US" sz="1200" b="1" dirty="0" smtClean="0"/>
              <a:t>这三个步骤都是在库存接口取数动作中进行的</a:t>
            </a:r>
            <a:endParaRPr lang="en-US" altLang="zh-CN" sz="1200" b="1" dirty="0" smtClean="0"/>
          </a:p>
          <a:p>
            <a:pPr>
              <a:lnSpc>
                <a:spcPct val="150000"/>
              </a:lnSpc>
              <a:buClr>
                <a:srgbClr val="FF0000"/>
              </a:buClr>
              <a:buFont typeface="Wingdings" pitchFamily="2" charset="2"/>
              <a:buChar char="l"/>
            </a:pPr>
            <a:r>
              <a:rPr lang="zh-CN" altLang="en-US" sz="1200" dirty="0" smtClean="0"/>
              <a:t>成本计算</a:t>
            </a:r>
            <a:r>
              <a:rPr lang="zh-CN" altLang="en-US" sz="1200" b="1" dirty="0" smtClean="0"/>
              <a:t>负责核算非最低阶的料品</a:t>
            </a:r>
            <a:r>
              <a:rPr lang="zh-CN" altLang="en-US" sz="1200" dirty="0" smtClean="0"/>
              <a:t>，先核算料品的入库成本，然后核算该料品的发出成本，如果此料品本期间被生产领用，则会更新直接材料数据，然后计算下一阶的入库成本，直到计算到</a:t>
            </a:r>
            <a:r>
              <a:rPr lang="en-US" altLang="zh-CN" sz="1200" dirty="0" smtClean="0"/>
              <a:t>0</a:t>
            </a:r>
            <a:r>
              <a:rPr lang="zh-CN" altLang="en-US" sz="1200" dirty="0" smtClean="0"/>
              <a:t>阶（即最高阶）</a:t>
            </a:r>
            <a:endParaRPr lang="en-US" altLang="zh-CN" sz="1200" dirty="0" smtClean="0"/>
          </a:p>
          <a:p>
            <a:pPr>
              <a:lnSpc>
                <a:spcPct val="150000"/>
              </a:lnSpc>
              <a:buClr>
                <a:srgbClr val="FF0000"/>
              </a:buClr>
              <a:buFont typeface="Wingdings" pitchFamily="2" charset="2"/>
              <a:buChar char="l"/>
            </a:pPr>
            <a:r>
              <a:rPr lang="zh-CN" altLang="en-US" sz="1200" dirty="0" smtClean="0"/>
              <a:t>间接费用分配是将费用数据的金额分配到生产订单，与直接材料共同构成期间发生成本</a:t>
            </a:r>
            <a:endParaRPr lang="en-US" altLang="zh-CN" sz="1200" dirty="0" smtClean="0"/>
          </a:p>
          <a:p>
            <a:pPr>
              <a:lnSpc>
                <a:spcPct val="150000"/>
              </a:lnSpc>
              <a:buClr>
                <a:srgbClr val="FF0000"/>
              </a:buClr>
              <a:buFont typeface="Wingdings" pitchFamily="2" charset="2"/>
              <a:buChar char="l"/>
            </a:pPr>
            <a:r>
              <a:rPr lang="zh-CN" altLang="en-US" sz="1200" dirty="0" smtClean="0"/>
              <a:t>核算入库成本，将期初</a:t>
            </a:r>
            <a:r>
              <a:rPr lang="en-US" altLang="zh-CN" sz="1200" dirty="0" smtClean="0"/>
              <a:t>+</a:t>
            </a:r>
            <a:r>
              <a:rPr lang="zh-CN" altLang="en-US" sz="1200" dirty="0" smtClean="0"/>
              <a:t>发生成本按完工在制、联副产品、等级成分和废品核算方法计算（依据料品的产出类型和入库明细维度）</a:t>
            </a:r>
            <a:endParaRPr lang="en-US" altLang="zh-CN" sz="1200" dirty="0" smtClean="0"/>
          </a:p>
        </p:txBody>
      </p:sp>
      <p:sp>
        <p:nvSpPr>
          <p:cNvPr id="26" name="TextBox 25"/>
          <p:cNvSpPr txBox="1"/>
          <p:nvPr/>
        </p:nvSpPr>
        <p:spPr>
          <a:xfrm>
            <a:off x="428596" y="642924"/>
            <a:ext cx="2286016" cy="369332"/>
          </a:xfrm>
          <a:prstGeom prst="rect">
            <a:avLst/>
          </a:prstGeom>
          <a:noFill/>
        </p:spPr>
        <p:txBody>
          <a:bodyPr wrap="square" rtlCol="0">
            <a:spAutoFit/>
          </a:bodyPr>
          <a:lstStyle/>
          <a:p>
            <a:r>
              <a:rPr lang="zh-CN" altLang="en-US" dirty="0" smtClean="0"/>
              <a:t>成本计算逻辑流程</a:t>
            </a:r>
            <a:endParaRPr lang="zh-CN" altLang="en-US" dirty="0"/>
          </a:p>
        </p:txBody>
      </p:sp>
      <p:sp>
        <p:nvSpPr>
          <p:cNvPr id="33" name="圆角矩形 108">
            <a:extLst>
              <a:ext uri="{FF2B5EF4-FFF2-40B4-BE49-F238E27FC236}">
                <a16:creationId xmlns="" xmlns:a16="http://schemas.microsoft.com/office/drawing/2014/main" id="{FF9F9BED-447D-49DE-BDDF-8712CCD469EE}"/>
              </a:ext>
            </a:extLst>
          </p:cNvPr>
          <p:cNvSpPr/>
          <p:nvPr/>
        </p:nvSpPr>
        <p:spPr>
          <a:xfrm>
            <a:off x="1071538" y="2714626"/>
            <a:ext cx="1285884" cy="428628"/>
          </a:xfrm>
          <a:prstGeom prst="roundRect">
            <a:avLst>
              <a:gd name="adj" fmla="val 16283"/>
            </a:avLst>
          </a:prstGeom>
          <a:gradFill>
            <a:gsLst>
              <a:gs pos="50000">
                <a:srgbClr val="E92512"/>
              </a:gs>
              <a:gs pos="0">
                <a:srgbClr val="E50012"/>
              </a:gs>
              <a:gs pos="100000">
                <a:srgbClr val="F49C1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smtClean="0">
                <a:solidFill>
                  <a:schemeClr val="bg1"/>
                </a:solidFill>
                <a:latin typeface="微软雅黑" pitchFamily="34" charset="-122"/>
                <a:ea typeface="微软雅黑" pitchFamily="34" charset="-122"/>
              </a:rPr>
              <a:t>间接费用分配</a:t>
            </a:r>
            <a:endParaRPr lang="en-US" altLang="zh-CN" sz="1400" b="1" dirty="0">
              <a:solidFill>
                <a:schemeClr val="bg1"/>
              </a:solidFill>
              <a:latin typeface="微软雅黑" pitchFamily="34" charset="-122"/>
              <a:ea typeface="微软雅黑" pitchFamily="34" charset="-122"/>
            </a:endParaRPr>
          </a:p>
        </p:txBody>
      </p:sp>
      <p:sp>
        <p:nvSpPr>
          <p:cNvPr id="35" name="圆角矩形 108">
            <a:extLst>
              <a:ext uri="{FF2B5EF4-FFF2-40B4-BE49-F238E27FC236}">
                <a16:creationId xmlns="" xmlns:a16="http://schemas.microsoft.com/office/drawing/2014/main" id="{FF9F9BED-447D-49DE-BDDF-8712CCD469EE}"/>
              </a:ext>
            </a:extLst>
          </p:cNvPr>
          <p:cNvSpPr/>
          <p:nvPr/>
        </p:nvSpPr>
        <p:spPr>
          <a:xfrm>
            <a:off x="3500430" y="3643320"/>
            <a:ext cx="1285884" cy="428628"/>
          </a:xfrm>
          <a:prstGeom prst="roundRect">
            <a:avLst>
              <a:gd name="adj" fmla="val 16283"/>
            </a:avLst>
          </a:prstGeom>
          <a:gradFill>
            <a:gsLst>
              <a:gs pos="50000">
                <a:srgbClr val="E92512"/>
              </a:gs>
              <a:gs pos="0">
                <a:srgbClr val="E50012"/>
              </a:gs>
              <a:gs pos="100000">
                <a:srgbClr val="F49C1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smtClean="0">
                <a:solidFill>
                  <a:schemeClr val="bg1"/>
                </a:solidFill>
                <a:latin typeface="微软雅黑" pitchFamily="34" charset="-122"/>
                <a:ea typeface="微软雅黑" pitchFamily="34" charset="-122"/>
              </a:rPr>
              <a:t>核算入库成本</a:t>
            </a:r>
            <a:endParaRPr lang="en-US" altLang="zh-CN" sz="1400" b="1" dirty="0">
              <a:solidFill>
                <a:schemeClr val="bg1"/>
              </a:solidFill>
              <a:latin typeface="微软雅黑" pitchFamily="34" charset="-122"/>
              <a:ea typeface="微软雅黑" pitchFamily="34" charset="-122"/>
            </a:endParaRPr>
          </a:p>
        </p:txBody>
      </p:sp>
      <p:cxnSp>
        <p:nvCxnSpPr>
          <p:cNvPr id="40" name="肘形连接符 39"/>
          <p:cNvCxnSpPr>
            <a:stCxn id="9" idx="3"/>
            <a:endCxn id="6" idx="3"/>
          </p:cNvCxnSpPr>
          <p:nvPr/>
        </p:nvCxnSpPr>
        <p:spPr>
          <a:xfrm flipV="1">
            <a:off x="4714876" y="2054409"/>
            <a:ext cx="71438" cy="2624762"/>
          </a:xfrm>
          <a:prstGeom prst="bentConnector3">
            <a:avLst>
              <a:gd name="adj1" fmla="val 1639037"/>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圆角矩形 108">
            <a:extLst>
              <a:ext uri="{FF2B5EF4-FFF2-40B4-BE49-F238E27FC236}">
                <a16:creationId xmlns="" xmlns:a16="http://schemas.microsoft.com/office/drawing/2014/main" id="{FF9F9BED-447D-49DE-BDDF-8712CCD469EE}"/>
              </a:ext>
            </a:extLst>
          </p:cNvPr>
          <p:cNvSpPr/>
          <p:nvPr/>
        </p:nvSpPr>
        <p:spPr>
          <a:xfrm>
            <a:off x="2357422" y="1857370"/>
            <a:ext cx="928694" cy="394077"/>
          </a:xfrm>
          <a:prstGeom prst="roundRect">
            <a:avLst>
              <a:gd name="adj" fmla="val 16283"/>
            </a:avLst>
          </a:prstGeom>
          <a:gradFill>
            <a:gsLst>
              <a:gs pos="50000">
                <a:srgbClr val="E92512"/>
              </a:gs>
              <a:gs pos="0">
                <a:srgbClr val="E50012"/>
              </a:gs>
              <a:gs pos="100000">
                <a:srgbClr val="F49C1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smtClean="0">
                <a:solidFill>
                  <a:schemeClr val="bg1"/>
                </a:solidFill>
                <a:latin typeface="微软雅黑" pitchFamily="34" charset="-122"/>
                <a:ea typeface="微软雅黑" pitchFamily="34" charset="-122"/>
              </a:rPr>
              <a:t>库存取数</a:t>
            </a:r>
            <a:endParaRPr lang="en-US" altLang="zh-CN" sz="1400" b="1" dirty="0">
              <a:solidFill>
                <a:schemeClr val="bg1"/>
              </a:solidFill>
              <a:latin typeface="微软雅黑" pitchFamily="34" charset="-122"/>
              <a:ea typeface="微软雅黑" pitchFamily="34" charset="-122"/>
            </a:endParaRPr>
          </a:p>
        </p:txBody>
      </p:sp>
      <p:sp>
        <p:nvSpPr>
          <p:cNvPr id="45" name="圆角矩形 108">
            <a:extLst>
              <a:ext uri="{FF2B5EF4-FFF2-40B4-BE49-F238E27FC236}">
                <a16:creationId xmlns="" xmlns:a16="http://schemas.microsoft.com/office/drawing/2014/main" id="{FF9F9BED-447D-49DE-BDDF-8712CCD469EE}"/>
              </a:ext>
            </a:extLst>
          </p:cNvPr>
          <p:cNvSpPr/>
          <p:nvPr/>
        </p:nvSpPr>
        <p:spPr>
          <a:xfrm>
            <a:off x="214282" y="1857370"/>
            <a:ext cx="928694" cy="394077"/>
          </a:xfrm>
          <a:prstGeom prst="roundRect">
            <a:avLst>
              <a:gd name="adj" fmla="val 16283"/>
            </a:avLst>
          </a:prstGeom>
          <a:gradFill>
            <a:gsLst>
              <a:gs pos="50000">
                <a:srgbClr val="E92512"/>
              </a:gs>
              <a:gs pos="0">
                <a:srgbClr val="E50012"/>
              </a:gs>
              <a:gs pos="100000">
                <a:srgbClr val="F49C1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smtClean="0">
                <a:solidFill>
                  <a:schemeClr val="bg1"/>
                </a:solidFill>
                <a:latin typeface="微软雅黑" pitchFamily="34" charset="-122"/>
                <a:ea typeface="微软雅黑" pitchFamily="34" charset="-122"/>
              </a:rPr>
              <a:t>产量取数</a:t>
            </a:r>
            <a:endParaRPr lang="en-US" altLang="zh-CN" sz="1400" b="1" dirty="0">
              <a:solidFill>
                <a:schemeClr val="bg1"/>
              </a:solidFill>
              <a:latin typeface="微软雅黑" pitchFamily="34" charset="-122"/>
              <a:ea typeface="微软雅黑" pitchFamily="34" charset="-122"/>
            </a:endParaRPr>
          </a:p>
        </p:txBody>
      </p:sp>
      <p:cxnSp>
        <p:nvCxnSpPr>
          <p:cNvPr id="47" name="直接箭头连接符 46"/>
          <p:cNvCxnSpPr>
            <a:stCxn id="35" idx="2"/>
          </p:cNvCxnSpPr>
          <p:nvPr/>
        </p:nvCxnSpPr>
        <p:spPr>
          <a:xfrm rot="5400000">
            <a:off x="3929058" y="4286262"/>
            <a:ext cx="428628" cy="158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43306" y="4500576"/>
            <a:ext cx="928694" cy="307777"/>
          </a:xfrm>
          <a:prstGeom prst="rect">
            <a:avLst/>
          </a:prstGeom>
          <a:noFill/>
        </p:spPr>
        <p:txBody>
          <a:bodyPr wrap="square" rtlCol="0">
            <a:spAutoFit/>
          </a:bodyPr>
          <a:lstStyle/>
          <a:p>
            <a:r>
              <a:rPr lang="en-US" altLang="zh-CN" sz="1400" dirty="0" smtClean="0">
                <a:solidFill>
                  <a:schemeClr val="bg1"/>
                </a:solidFill>
              </a:rPr>
              <a:t>@level=0</a:t>
            </a:r>
            <a:endParaRPr lang="zh-CN" altLang="en-US" sz="1400" dirty="0">
              <a:solidFill>
                <a:schemeClr val="bg1"/>
              </a:solidFill>
            </a:endParaRPr>
          </a:p>
        </p:txBody>
      </p:sp>
      <p:sp>
        <p:nvSpPr>
          <p:cNvPr id="57" name="TextBox 56"/>
          <p:cNvSpPr txBox="1"/>
          <p:nvPr/>
        </p:nvSpPr>
        <p:spPr>
          <a:xfrm>
            <a:off x="3214678" y="4468669"/>
            <a:ext cx="357190" cy="246221"/>
          </a:xfrm>
          <a:prstGeom prst="rect">
            <a:avLst/>
          </a:prstGeom>
          <a:noFill/>
        </p:spPr>
        <p:txBody>
          <a:bodyPr wrap="square" rtlCol="0">
            <a:spAutoFit/>
          </a:bodyPr>
          <a:lstStyle/>
          <a:p>
            <a:r>
              <a:rPr lang="zh-CN" altLang="en-US" sz="1000" b="1" dirty="0" smtClean="0"/>
              <a:t>是</a:t>
            </a:r>
            <a:endParaRPr lang="zh-CN" altLang="en-US" sz="1000" b="1" dirty="0"/>
          </a:p>
        </p:txBody>
      </p:sp>
      <p:cxnSp>
        <p:nvCxnSpPr>
          <p:cNvPr id="62" name="直接箭头连接符 61"/>
          <p:cNvCxnSpPr/>
          <p:nvPr/>
        </p:nvCxnSpPr>
        <p:spPr>
          <a:xfrm rot="10800000" flipV="1">
            <a:off x="3071802" y="4713302"/>
            <a:ext cx="358778" cy="158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圆角矩形 108">
            <a:extLst>
              <a:ext uri="{FF2B5EF4-FFF2-40B4-BE49-F238E27FC236}">
                <a16:creationId xmlns="" xmlns:a16="http://schemas.microsoft.com/office/drawing/2014/main" id="{FF9F9BED-447D-49DE-BDDF-8712CCD469EE}"/>
              </a:ext>
            </a:extLst>
          </p:cNvPr>
          <p:cNvSpPr/>
          <p:nvPr/>
        </p:nvSpPr>
        <p:spPr>
          <a:xfrm>
            <a:off x="142844" y="4500576"/>
            <a:ext cx="1285884" cy="394077"/>
          </a:xfrm>
          <a:prstGeom prst="roundRect">
            <a:avLst>
              <a:gd name="adj" fmla="val 16283"/>
            </a:avLst>
          </a:prstGeom>
          <a:gradFill>
            <a:gsLst>
              <a:gs pos="50000">
                <a:srgbClr val="E92512"/>
              </a:gs>
              <a:gs pos="0">
                <a:srgbClr val="E50012"/>
              </a:gs>
              <a:gs pos="100000">
                <a:srgbClr val="F49C1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smtClean="0">
                <a:solidFill>
                  <a:schemeClr val="bg1"/>
                </a:solidFill>
                <a:latin typeface="微软雅黑" pitchFamily="34" charset="-122"/>
                <a:ea typeface="微软雅黑" pitchFamily="34" charset="-122"/>
              </a:rPr>
              <a:t>计算结束</a:t>
            </a:r>
            <a:endParaRPr lang="en-US" altLang="zh-CN" sz="1400" b="1" dirty="0">
              <a:solidFill>
                <a:schemeClr val="bg1"/>
              </a:solidFill>
              <a:latin typeface="微软雅黑" pitchFamily="34" charset="-122"/>
              <a:ea typeface="微软雅黑" pitchFamily="34" charset="-122"/>
            </a:endParaRPr>
          </a:p>
        </p:txBody>
      </p:sp>
      <p:cxnSp>
        <p:nvCxnSpPr>
          <p:cNvPr id="82" name="形状 81"/>
          <p:cNvCxnSpPr>
            <a:stCxn id="33" idx="2"/>
            <a:endCxn id="35" idx="1"/>
          </p:cNvCxnSpPr>
          <p:nvPr/>
        </p:nvCxnSpPr>
        <p:spPr>
          <a:xfrm rot="16200000" flipH="1">
            <a:off x="2250265" y="2607469"/>
            <a:ext cx="714380" cy="1785950"/>
          </a:xfrm>
          <a:prstGeom prst="bentConnector2">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形状 83"/>
          <p:cNvCxnSpPr>
            <a:stCxn id="45" idx="2"/>
            <a:endCxn id="35" idx="1"/>
          </p:cNvCxnSpPr>
          <p:nvPr/>
        </p:nvCxnSpPr>
        <p:spPr>
          <a:xfrm rot="16200000" flipH="1">
            <a:off x="1286436" y="1643639"/>
            <a:ext cx="1606187" cy="2821801"/>
          </a:xfrm>
          <a:prstGeom prst="bentConnector2">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圆角矩形 110"/>
          <p:cNvSpPr/>
          <p:nvPr/>
        </p:nvSpPr>
        <p:spPr>
          <a:xfrm>
            <a:off x="4714876" y="3286130"/>
            <a:ext cx="1043319" cy="220760"/>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联副产品</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2" name="圆角矩形 111"/>
          <p:cNvSpPr/>
          <p:nvPr/>
        </p:nvSpPr>
        <p:spPr>
          <a:xfrm>
            <a:off x="4714876" y="3571882"/>
            <a:ext cx="1043319" cy="220760"/>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主产品</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3" name="圆角矩形 112"/>
          <p:cNvSpPr/>
          <p:nvPr/>
        </p:nvSpPr>
        <p:spPr>
          <a:xfrm>
            <a:off x="4714876" y="3851188"/>
            <a:ext cx="1043319" cy="220760"/>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等级成分</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4" name="圆角矩形 113"/>
          <p:cNvSpPr/>
          <p:nvPr/>
        </p:nvSpPr>
        <p:spPr>
          <a:xfrm>
            <a:off x="4714876" y="4136940"/>
            <a:ext cx="1043319" cy="220760"/>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合格报废</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4" name="圆角矩形 108">
            <a:extLst>
              <a:ext uri="{FF2B5EF4-FFF2-40B4-BE49-F238E27FC236}">
                <a16:creationId xmlns="" xmlns:a16="http://schemas.microsoft.com/office/drawing/2014/main" id="{FF9F9BED-447D-49DE-BDDF-8712CCD469EE}"/>
              </a:ext>
            </a:extLst>
          </p:cNvPr>
          <p:cNvSpPr/>
          <p:nvPr/>
        </p:nvSpPr>
        <p:spPr>
          <a:xfrm>
            <a:off x="1285852" y="1857370"/>
            <a:ext cx="928694" cy="394077"/>
          </a:xfrm>
          <a:prstGeom prst="roundRect">
            <a:avLst>
              <a:gd name="adj" fmla="val 16283"/>
            </a:avLst>
          </a:prstGeom>
          <a:gradFill>
            <a:gsLst>
              <a:gs pos="50000">
                <a:srgbClr val="E92512"/>
              </a:gs>
              <a:gs pos="0">
                <a:srgbClr val="E50012"/>
              </a:gs>
              <a:gs pos="100000">
                <a:srgbClr val="F49C1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smtClean="0">
                <a:solidFill>
                  <a:schemeClr val="bg1"/>
                </a:solidFill>
                <a:latin typeface="微软雅黑" pitchFamily="34" charset="-122"/>
                <a:ea typeface="微软雅黑" pitchFamily="34" charset="-122"/>
              </a:rPr>
              <a:t>总账取数</a:t>
            </a:r>
            <a:endParaRPr lang="en-US" altLang="zh-CN" sz="1400" b="1" dirty="0">
              <a:solidFill>
                <a:schemeClr val="bg1"/>
              </a:solidFill>
              <a:latin typeface="微软雅黑" pitchFamily="34" charset="-122"/>
              <a:ea typeface="微软雅黑" pitchFamily="34" charset="-122"/>
            </a:endParaRPr>
          </a:p>
        </p:txBody>
      </p:sp>
      <p:cxnSp>
        <p:nvCxnSpPr>
          <p:cNvPr id="128" name="肘形连接符 127"/>
          <p:cNvCxnSpPr>
            <a:stCxn id="44" idx="2"/>
            <a:endCxn id="33" idx="0"/>
          </p:cNvCxnSpPr>
          <p:nvPr/>
        </p:nvCxnSpPr>
        <p:spPr>
          <a:xfrm rot="5400000">
            <a:off x="2036536" y="1929392"/>
            <a:ext cx="463179" cy="1107289"/>
          </a:xfrm>
          <a:prstGeom prst="bentConnector3">
            <a:avLst>
              <a:gd name="adj1" fmla="val 50000"/>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5400000">
            <a:off x="1572398" y="2356642"/>
            <a:ext cx="285752"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矩形 132"/>
          <p:cNvSpPr/>
          <p:nvPr/>
        </p:nvSpPr>
        <p:spPr>
          <a:xfrm>
            <a:off x="2357422" y="1785932"/>
            <a:ext cx="2500330" cy="142876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TextBox 133"/>
          <p:cNvSpPr txBox="1"/>
          <p:nvPr/>
        </p:nvSpPr>
        <p:spPr>
          <a:xfrm>
            <a:off x="2928926" y="2357436"/>
            <a:ext cx="1143008" cy="246221"/>
          </a:xfrm>
          <a:prstGeom prst="rect">
            <a:avLst/>
          </a:prstGeom>
          <a:noFill/>
        </p:spPr>
        <p:txBody>
          <a:bodyPr wrap="square" rtlCol="0">
            <a:spAutoFit/>
          </a:bodyPr>
          <a:lstStyle/>
          <a:p>
            <a:r>
              <a:rPr lang="zh-CN" altLang="en-US" sz="1000" b="1" dirty="0" smtClean="0">
                <a:solidFill>
                  <a:srgbClr val="FF0000"/>
                </a:solidFill>
              </a:rPr>
              <a:t>库存接口取数</a:t>
            </a:r>
            <a:endParaRPr lang="zh-CN" altLang="en-US" sz="1000" b="1" dirty="0">
              <a:solidFill>
                <a:srgbClr val="FF0000"/>
              </a:solidFill>
            </a:endParaRPr>
          </a:p>
        </p:txBody>
      </p:sp>
      <p:sp>
        <p:nvSpPr>
          <p:cNvPr id="135" name="TextBox 134"/>
          <p:cNvSpPr txBox="1"/>
          <p:nvPr/>
        </p:nvSpPr>
        <p:spPr>
          <a:xfrm>
            <a:off x="3286116" y="3191538"/>
            <a:ext cx="1000132" cy="523220"/>
          </a:xfrm>
          <a:prstGeom prst="rect">
            <a:avLst/>
          </a:prstGeom>
          <a:noFill/>
        </p:spPr>
        <p:txBody>
          <a:bodyPr wrap="square" rtlCol="0">
            <a:spAutoFit/>
          </a:bodyPr>
          <a:lstStyle/>
          <a:p>
            <a:r>
              <a:rPr lang="en-US" altLang="zh-CN" sz="1400" b="1" dirty="0" smtClean="0">
                <a:solidFill>
                  <a:srgbClr val="FF0000"/>
                </a:solidFill>
              </a:rPr>
              <a:t>@level</a:t>
            </a:r>
          </a:p>
          <a:p>
            <a:r>
              <a:rPr lang="en-US" altLang="zh-CN" sz="1400" b="1" dirty="0" smtClean="0">
                <a:solidFill>
                  <a:srgbClr val="FF0000"/>
                </a:solidFill>
              </a:rPr>
              <a:t>=@level-1</a:t>
            </a:r>
            <a:endParaRPr lang="zh-CN" altLang="en-US" sz="1400" b="1" dirty="0">
              <a:solidFill>
                <a:srgbClr val="FF0000"/>
              </a:solidFill>
            </a:endParaRPr>
          </a:p>
        </p:txBody>
      </p:sp>
      <p:sp>
        <p:nvSpPr>
          <p:cNvPr id="136" name="圆角矩形 108">
            <a:extLst>
              <a:ext uri="{FF2B5EF4-FFF2-40B4-BE49-F238E27FC236}">
                <a16:creationId xmlns="" xmlns:a16="http://schemas.microsoft.com/office/drawing/2014/main" id="{FF9F9BED-447D-49DE-BDDF-8712CCD469EE}"/>
              </a:ext>
            </a:extLst>
          </p:cNvPr>
          <p:cNvSpPr/>
          <p:nvPr/>
        </p:nvSpPr>
        <p:spPr>
          <a:xfrm>
            <a:off x="1785918" y="4500576"/>
            <a:ext cx="1285884" cy="394077"/>
          </a:xfrm>
          <a:prstGeom prst="roundRect">
            <a:avLst>
              <a:gd name="adj" fmla="val 16283"/>
            </a:avLst>
          </a:prstGeom>
          <a:gradFill>
            <a:gsLst>
              <a:gs pos="50000">
                <a:srgbClr val="E92512"/>
              </a:gs>
              <a:gs pos="0">
                <a:srgbClr val="E50012"/>
              </a:gs>
              <a:gs pos="100000">
                <a:srgbClr val="F49C1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smtClean="0">
                <a:solidFill>
                  <a:schemeClr val="bg1"/>
                </a:solidFill>
                <a:latin typeface="微软雅黑" pitchFamily="34" charset="-122"/>
                <a:ea typeface="微软雅黑" pitchFamily="34" charset="-122"/>
              </a:rPr>
              <a:t>计算</a:t>
            </a:r>
            <a:r>
              <a:rPr lang="en-US" altLang="zh-CN" sz="1400" b="1" dirty="0" smtClean="0">
                <a:solidFill>
                  <a:schemeClr val="bg1"/>
                </a:solidFill>
                <a:latin typeface="微软雅黑" pitchFamily="34" charset="-122"/>
                <a:ea typeface="微软雅黑" pitchFamily="34" charset="-122"/>
              </a:rPr>
              <a:t>0</a:t>
            </a:r>
            <a:r>
              <a:rPr lang="zh-CN" altLang="en-US" sz="1400" b="1" dirty="0" smtClean="0">
                <a:solidFill>
                  <a:schemeClr val="bg1"/>
                </a:solidFill>
                <a:latin typeface="微软雅黑" pitchFamily="34" charset="-122"/>
                <a:ea typeface="微软雅黑" pitchFamily="34" charset="-122"/>
              </a:rPr>
              <a:t>阶发出成本</a:t>
            </a:r>
            <a:endParaRPr lang="en-US" altLang="zh-CN" sz="1400" b="1" dirty="0">
              <a:solidFill>
                <a:schemeClr val="bg1"/>
              </a:solidFill>
              <a:latin typeface="微软雅黑" pitchFamily="34" charset="-122"/>
              <a:ea typeface="微软雅黑" pitchFamily="34" charset="-122"/>
            </a:endParaRPr>
          </a:p>
        </p:txBody>
      </p:sp>
      <p:cxnSp>
        <p:nvCxnSpPr>
          <p:cNvPr id="138" name="直接箭头连接符 137"/>
          <p:cNvCxnSpPr>
            <a:stCxn id="136" idx="1"/>
            <a:endCxn id="64" idx="3"/>
          </p:cNvCxnSpPr>
          <p:nvPr/>
        </p:nvCxnSpPr>
        <p:spPr>
          <a:xfrm rot="10800000">
            <a:off x="1428728" y="4697615"/>
            <a:ext cx="357190" cy="158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714348" y="2928940"/>
            <a:ext cx="355602" cy="158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成本核算流程</a:t>
            </a:r>
            <a:endParaRPr lang="zh-CN" altLang="en-US" dirty="0"/>
          </a:p>
        </p:txBody>
      </p:sp>
      <p:sp>
        <p:nvSpPr>
          <p:cNvPr id="5" name="3"/>
          <p:cNvSpPr/>
          <p:nvPr/>
        </p:nvSpPr>
        <p:spPr>
          <a:xfrm>
            <a:off x="4786314" y="857238"/>
            <a:ext cx="4211827" cy="41434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25"/>
          <p:cNvSpPr/>
          <p:nvPr/>
        </p:nvSpPr>
        <p:spPr>
          <a:xfrm rot="16200000">
            <a:off x="2587393" y="2730281"/>
            <a:ext cx="4071966" cy="325879"/>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786314" y="785800"/>
            <a:ext cx="4214842" cy="4247317"/>
          </a:xfrm>
          <a:prstGeom prst="rect">
            <a:avLst/>
          </a:prstGeom>
        </p:spPr>
        <p:txBody>
          <a:bodyPr wrap="square">
            <a:spAutoFit/>
          </a:bodyPr>
          <a:lstStyle/>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路径：成本会计</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成本核算向导</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此界面可以当做是成本计算的工作台，可以在此界面中勾选后点成本计算，系统会对勾选项提交调度进行计算；</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6.0</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以下版本成本核算向导没有直接执行的功能，可以在此界面双击转到对应的操作界面执行计算</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期间的成本计算，通常红框的步骤为必做，顺序为按界面顺序的从上至下</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每个期间在成本计算后，准备生成凭证或查询报表时，</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一定要先进到成本核算向导中</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，查看是否有漏执行的步骤、已执行的步骤是否为“执行成功”，以及步骤的时间顺序是否正确</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检查按钮为系统预置的检查项和查询错误信息，也可以点击界面上的错误或警告的数字进入错误信息界面</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错误查询在低版本在成本计算菜单，作用为显示库存取数或成本计算点计算后报错的详细信息</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28596" y="571486"/>
            <a:ext cx="3929090" cy="369332"/>
          </a:xfrm>
          <a:prstGeom prst="rect">
            <a:avLst/>
          </a:prstGeom>
          <a:noFill/>
        </p:spPr>
        <p:txBody>
          <a:bodyPr wrap="square" rtlCol="0">
            <a:spAutoFit/>
          </a:bodyPr>
          <a:lstStyle/>
          <a:p>
            <a:r>
              <a:rPr lang="zh-CN" altLang="en-US" dirty="0" smtClean="0"/>
              <a:t>成本核算向导</a:t>
            </a:r>
            <a:endParaRPr lang="zh-CN" altLang="en-US" dirty="0"/>
          </a:p>
        </p:txBody>
      </p:sp>
      <p:pic>
        <p:nvPicPr>
          <p:cNvPr id="1026" name="Picture 2"/>
          <p:cNvPicPr>
            <a:picLocks noChangeAspect="1" noChangeArrowheads="1"/>
          </p:cNvPicPr>
          <p:nvPr/>
        </p:nvPicPr>
        <p:blipFill>
          <a:blip r:embed="rId2"/>
          <a:srcRect/>
          <a:stretch>
            <a:fillRect/>
          </a:stretch>
        </p:blipFill>
        <p:spPr bwMode="auto">
          <a:xfrm>
            <a:off x="47465" y="855842"/>
            <a:ext cx="4381659" cy="4248768"/>
          </a:xfrm>
          <a:prstGeom prst="rect">
            <a:avLst/>
          </a:prstGeom>
          <a:noFill/>
          <a:ln w="9525">
            <a:noFill/>
            <a:miter lim="800000"/>
            <a:headEnd/>
            <a:tailEnd/>
          </a:ln>
          <a:effectLst/>
        </p:spPr>
      </p:pic>
    </p:spTree>
    <p:extLst>
      <p:ext uri="{BB962C8B-B14F-4D97-AF65-F5344CB8AC3E}">
        <p14:creationId xmlns:p14="http://schemas.microsoft.com/office/powerpoint/2010/main" xmlns="" val="4178754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成本核算流程</a:t>
            </a:r>
            <a:endParaRPr lang="zh-CN" altLang="en-US" dirty="0"/>
          </a:p>
        </p:txBody>
      </p:sp>
      <p:sp>
        <p:nvSpPr>
          <p:cNvPr id="5" name="3"/>
          <p:cNvSpPr/>
          <p:nvPr/>
        </p:nvSpPr>
        <p:spPr>
          <a:xfrm>
            <a:off x="4786314" y="571486"/>
            <a:ext cx="4211827" cy="44291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25"/>
          <p:cNvSpPr/>
          <p:nvPr/>
        </p:nvSpPr>
        <p:spPr>
          <a:xfrm rot="16200000">
            <a:off x="2408803" y="2623124"/>
            <a:ext cx="4429156" cy="325879"/>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786314" y="500048"/>
            <a:ext cx="4214842" cy="4524315"/>
          </a:xfrm>
          <a:prstGeom prst="rect">
            <a:avLst/>
          </a:prstGeom>
        </p:spPr>
        <p:txBody>
          <a:bodyPr wrap="square">
            <a:spAutoFit/>
          </a:bodyPr>
          <a:lstStyle/>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成本阶层推算：按期间发生的业务推算料品的成本阶层，是成本计算的基础，即使空结账也需要执行（</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CA-2-2.1</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库存费用取数：此步骤对应的费用数据</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操作</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库存费用取数，作用有三点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CA-3-3.5</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按库存接口方案取生产相关的杂收杂发为费用数据</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核算最低阶料品的发出单价（受参数控制）</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取领料单为直接材料费用</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最常见的问题是以为参数设置了原材料核算时机</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库存管理成本计算后就不再做库存取数了，是不对的</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总账费用数据：按总账接口取科目金额为费用数据（</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CA-3-3.4</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产量取数：取订单的期间产量为产量数据，品种法为汇总品种下订单的期间产量为产量数据（</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CA-3-3.2</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实际工时取数：取生产管理</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工时维护中的记录为成本会计</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工时数据，该档案用于间接费用分配分配方法为实际工时相关时计算动因值时使用（</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CA-3-3.6</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28596" y="571486"/>
            <a:ext cx="3929090" cy="369332"/>
          </a:xfrm>
          <a:prstGeom prst="rect">
            <a:avLst/>
          </a:prstGeom>
          <a:noFill/>
        </p:spPr>
        <p:txBody>
          <a:bodyPr wrap="square" rtlCol="0">
            <a:spAutoFit/>
          </a:bodyPr>
          <a:lstStyle/>
          <a:p>
            <a:r>
              <a:rPr lang="zh-CN" altLang="en-US" dirty="0" smtClean="0"/>
              <a:t>常用计算步骤介绍</a:t>
            </a:r>
            <a:endParaRPr lang="zh-CN" altLang="en-US" dirty="0"/>
          </a:p>
        </p:txBody>
      </p:sp>
      <p:pic>
        <p:nvPicPr>
          <p:cNvPr id="1026" name="Picture 2"/>
          <p:cNvPicPr>
            <a:picLocks noChangeAspect="1" noChangeArrowheads="1"/>
          </p:cNvPicPr>
          <p:nvPr/>
        </p:nvPicPr>
        <p:blipFill>
          <a:blip r:embed="rId2"/>
          <a:srcRect/>
          <a:stretch>
            <a:fillRect/>
          </a:stretch>
        </p:blipFill>
        <p:spPr bwMode="auto">
          <a:xfrm>
            <a:off x="47465" y="855842"/>
            <a:ext cx="4381659" cy="4248768"/>
          </a:xfrm>
          <a:prstGeom prst="rect">
            <a:avLst/>
          </a:prstGeom>
          <a:noFill/>
          <a:ln w="9525">
            <a:noFill/>
            <a:miter lim="800000"/>
            <a:headEnd/>
            <a:tailEnd/>
          </a:ln>
          <a:effectLst/>
        </p:spPr>
      </p:pic>
    </p:spTree>
    <p:extLst>
      <p:ext uri="{BB962C8B-B14F-4D97-AF65-F5344CB8AC3E}">
        <p14:creationId xmlns:p14="http://schemas.microsoft.com/office/powerpoint/2010/main" xmlns="" val="4178754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成本核算流程</a:t>
            </a:r>
            <a:endParaRPr lang="zh-CN" altLang="en-US" dirty="0"/>
          </a:p>
        </p:txBody>
      </p:sp>
      <p:sp>
        <p:nvSpPr>
          <p:cNvPr id="5" name="3"/>
          <p:cNvSpPr/>
          <p:nvPr/>
        </p:nvSpPr>
        <p:spPr>
          <a:xfrm>
            <a:off x="4786314" y="857238"/>
            <a:ext cx="4211827" cy="41434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25"/>
          <p:cNvSpPr/>
          <p:nvPr/>
        </p:nvSpPr>
        <p:spPr>
          <a:xfrm rot="16200000">
            <a:off x="2587393" y="2730281"/>
            <a:ext cx="4071966" cy="325879"/>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786314" y="785800"/>
            <a:ext cx="4214842" cy="4247317"/>
          </a:xfrm>
          <a:prstGeom prst="rect">
            <a:avLst/>
          </a:prstGeom>
        </p:spPr>
        <p:txBody>
          <a:bodyPr wrap="square">
            <a:spAutoFit/>
          </a:bodyPr>
          <a:lstStyle/>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合并领料费用分配：参数设置</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是否进行合并领料费用分配</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=true</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时，在间接费用分配时先对满足合并领料逻辑的费用数据进行分配至最终核算对象（</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CA-4-4.2</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间接费用分配：将合并领料分配后剩余的费用数据，按分配标准分配至最终核算对象。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CA-4-4.3</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成本计算（材料费）</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成本计算（人工制费）</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成本计算：对应的是成本计算界面的“计算材料成本”和“计算人工制费”，通常计算时这三步是都同时进行的，可以看做是一个整体的成本计算步骤</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批量生成交易分录：根据单据匹配分录模板，按照会计科目模板的设置对单据生成交易分录（</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CA-6-6.1</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转总账：将交易分录生成凭证，注意在每个期间生成凭证的时候，最好先看一下界面上的追溯查询</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未正确生成的交易分录，确认里面没有提示的单据后再生成凭证，否则会导致后续的返工</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28596" y="571486"/>
            <a:ext cx="3929090" cy="369332"/>
          </a:xfrm>
          <a:prstGeom prst="rect">
            <a:avLst/>
          </a:prstGeom>
          <a:noFill/>
        </p:spPr>
        <p:txBody>
          <a:bodyPr wrap="square" rtlCol="0">
            <a:spAutoFit/>
          </a:bodyPr>
          <a:lstStyle/>
          <a:p>
            <a:r>
              <a:rPr lang="zh-CN" altLang="en-US" dirty="0" smtClean="0"/>
              <a:t>常用计算步骤介绍</a:t>
            </a:r>
            <a:endParaRPr lang="zh-CN" altLang="en-US" dirty="0"/>
          </a:p>
        </p:txBody>
      </p:sp>
      <p:pic>
        <p:nvPicPr>
          <p:cNvPr id="1026" name="Picture 2"/>
          <p:cNvPicPr>
            <a:picLocks noChangeAspect="1" noChangeArrowheads="1"/>
          </p:cNvPicPr>
          <p:nvPr/>
        </p:nvPicPr>
        <p:blipFill>
          <a:blip r:embed="rId2"/>
          <a:srcRect/>
          <a:stretch>
            <a:fillRect/>
          </a:stretch>
        </p:blipFill>
        <p:spPr bwMode="auto">
          <a:xfrm>
            <a:off x="47465" y="855842"/>
            <a:ext cx="4381659" cy="4248768"/>
          </a:xfrm>
          <a:prstGeom prst="rect">
            <a:avLst/>
          </a:prstGeom>
          <a:noFill/>
          <a:ln w="9525">
            <a:noFill/>
            <a:miter lim="800000"/>
            <a:headEnd/>
            <a:tailEnd/>
          </a:ln>
          <a:effectLst/>
        </p:spPr>
      </p:pic>
    </p:spTree>
    <p:extLst>
      <p:ext uri="{BB962C8B-B14F-4D97-AF65-F5344CB8AC3E}">
        <p14:creationId xmlns:p14="http://schemas.microsoft.com/office/powerpoint/2010/main" xmlns="" val="4178754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8" y="-1588"/>
            <a:ext cx="9144000"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39952" y="2962747"/>
            <a:ext cx="295465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主要功能与逻辑介绍</a:t>
            </a:r>
          </a:p>
        </p:txBody>
      </p:sp>
      <p:sp>
        <p:nvSpPr>
          <p:cNvPr id="5" name="TextBox 4"/>
          <p:cNvSpPr txBox="1"/>
          <p:nvPr/>
        </p:nvSpPr>
        <p:spPr>
          <a:xfrm>
            <a:off x="4139952" y="2340918"/>
            <a:ext cx="2031325" cy="461665"/>
          </a:xfrm>
          <a:prstGeom prst="rect">
            <a:avLst/>
          </a:prstGeom>
          <a:noFill/>
        </p:spPr>
        <p:txBody>
          <a:bodyPr wrap="none" rtlCol="0">
            <a:spAutoFit/>
          </a:bodyPr>
          <a:lstStyle/>
          <a:p>
            <a:r>
              <a:rPr lang="zh-CN" altLang="en-US" sz="2400" dirty="0" smtClean="0">
                <a:solidFill>
                  <a:srgbClr val="E60000"/>
                </a:solidFill>
                <a:latin typeface="微软雅黑" panose="020B0503020204020204" pitchFamily="34" charset="-122"/>
                <a:ea typeface="微软雅黑" panose="020B0503020204020204" pitchFamily="34" charset="-122"/>
              </a:rPr>
              <a:t>成本重要参数</a:t>
            </a:r>
          </a:p>
        </p:txBody>
      </p:sp>
      <p:sp>
        <p:nvSpPr>
          <p:cNvPr id="9" name="TextBox 8"/>
          <p:cNvSpPr txBox="1"/>
          <p:nvPr/>
        </p:nvSpPr>
        <p:spPr>
          <a:xfrm>
            <a:off x="4143372" y="1714494"/>
            <a:ext cx="203132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成本核算流程</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868" y="2428874"/>
            <a:ext cx="427037" cy="28098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785932"/>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3053085"/>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9126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成本重要参数</a:t>
            </a:r>
            <a:endParaRPr lang="zh-CN" altLang="en-US" dirty="0"/>
          </a:p>
        </p:txBody>
      </p:sp>
      <p:sp>
        <p:nvSpPr>
          <p:cNvPr id="5" name="3"/>
          <p:cNvSpPr/>
          <p:nvPr/>
        </p:nvSpPr>
        <p:spPr>
          <a:xfrm>
            <a:off x="4500562" y="500048"/>
            <a:ext cx="4357718" cy="46434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25"/>
          <p:cNvSpPr/>
          <p:nvPr/>
        </p:nvSpPr>
        <p:spPr>
          <a:xfrm rot="16200000">
            <a:off x="2015898" y="2658834"/>
            <a:ext cx="4643452" cy="325879"/>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29124" y="428610"/>
            <a:ext cx="4429156" cy="4801314"/>
          </a:xfrm>
          <a:prstGeom prst="rect">
            <a:avLst/>
          </a:prstGeom>
        </p:spPr>
        <p:txBody>
          <a:bodyPr wrap="square">
            <a:spAutoFit/>
          </a:bodyPr>
          <a:lstStyle/>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成本计算模式</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分摊：最常用的计算模式，间接费用归集通过间接费用分配（也可以与资源报告同时使用），核算对象的转出成本依赖成本计算</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吸收：常与标准价搭配使用，间接费用通过资源归集，入库时实时计算出入库成本，不依赖成本计算</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成本核算对象：可选‘品种’和‘生产订单或生产线日计划’，通常称为品种法和订单法</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成本结转方式：‘综合’和‘分项’，控制了领用半成品时领料发出的各个分项成本归集至核算对象的方式</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原材料出库成本核算时机：控制了核算最低阶料品发出成本的时机，默认为库存取数，</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如果选库存成本计算，则每个期间需要先做库存成本计算</a:t>
            </a:r>
            <a:r>
              <a:rPr lang="zh-CN" altLang="en-US" sz="1200" b="1" dirty="0" smtClean="0">
                <a:solidFill>
                  <a:srgbClr val="FF0000"/>
                </a:solidFill>
                <a:latin typeface="微软雅黑" panose="020B0503020204020204" pitchFamily="34" charset="-122"/>
                <a:ea typeface="微软雅黑" panose="020B0503020204020204" pitchFamily="34" charset="-122"/>
              </a:rPr>
              <a:t>再做库存取数</a:t>
            </a:r>
            <a:endParaRPr lang="en-US" altLang="zh-CN" sz="1200" b="1" dirty="0" smtClean="0">
              <a:solidFill>
                <a:srgbClr val="FF0000"/>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完工在制分配方法：设</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置主产品入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库时入库成本的计算方式</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实时产生交易分录：控制成本相关的单据是否在单据审核或确认时生成交易分录，</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=false</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时成本计算后需要做批量生成</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转总账：控制月结时是否进行分录与凭证正确性检查</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28596" y="714362"/>
            <a:ext cx="2214578" cy="369332"/>
          </a:xfrm>
          <a:prstGeom prst="rect">
            <a:avLst/>
          </a:prstGeom>
          <a:noFill/>
        </p:spPr>
        <p:txBody>
          <a:bodyPr wrap="square" rtlCol="0">
            <a:spAutoFit/>
          </a:bodyPr>
          <a:lstStyle/>
          <a:p>
            <a:r>
              <a:rPr lang="zh-CN" altLang="en-US" dirty="0" smtClean="0"/>
              <a:t>成本会计参数设置</a:t>
            </a:r>
            <a:endParaRPr lang="zh-CN" altLang="en-US" dirty="0"/>
          </a:p>
        </p:txBody>
      </p:sp>
      <p:pic>
        <p:nvPicPr>
          <p:cNvPr id="3" name="Picture 2"/>
          <p:cNvPicPr>
            <a:picLocks noChangeAspect="1" noChangeArrowheads="1"/>
          </p:cNvPicPr>
          <p:nvPr/>
        </p:nvPicPr>
        <p:blipFill>
          <a:blip r:embed="rId2"/>
          <a:srcRect/>
          <a:stretch>
            <a:fillRect/>
          </a:stretch>
        </p:blipFill>
        <p:spPr bwMode="auto">
          <a:xfrm>
            <a:off x="0" y="1700212"/>
            <a:ext cx="4067175" cy="8001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32" y="2493002"/>
            <a:ext cx="4143404" cy="22162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0" y="2706801"/>
            <a:ext cx="4143372" cy="222139"/>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0" y="2943229"/>
            <a:ext cx="4086225" cy="2000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0" y="3148018"/>
            <a:ext cx="4095750" cy="209550"/>
          </a:xfrm>
          <a:prstGeom prst="rect">
            <a:avLst/>
          </a:prstGeom>
          <a:noFill/>
          <a:ln w="9525">
            <a:noFill/>
            <a:miter lim="800000"/>
            <a:headEnd/>
            <a:tailEnd/>
          </a:ln>
          <a:effectLst/>
        </p:spPr>
      </p:pic>
    </p:spTree>
    <p:extLst>
      <p:ext uri="{BB962C8B-B14F-4D97-AF65-F5344CB8AC3E}">
        <p14:creationId xmlns:p14="http://schemas.microsoft.com/office/powerpoint/2010/main" xmlns="" val="4178754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24712</TotalTime>
  <Words>4691</Words>
  <PresentationFormat>全屏显示(16:9)</PresentationFormat>
  <Paragraphs>215</Paragraphs>
  <Slides>23</Slides>
  <Notes>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幻灯片 1</vt:lpstr>
      <vt:lpstr>幻灯片 2</vt:lpstr>
      <vt:lpstr>幻灯片 3</vt:lpstr>
      <vt:lpstr>成本核算流程</vt:lpstr>
      <vt:lpstr>成本核算流程</vt:lpstr>
      <vt:lpstr>成本核算流程</vt:lpstr>
      <vt:lpstr>成本核算流程</vt:lpstr>
      <vt:lpstr>幻灯片 8</vt:lpstr>
      <vt:lpstr>成本重要参数</vt:lpstr>
      <vt:lpstr>成本重要参数</vt:lpstr>
      <vt:lpstr>幻灯片 11</vt:lpstr>
      <vt:lpstr>主要功能与逻辑介绍</vt:lpstr>
      <vt:lpstr>主要功能与逻辑介绍</vt:lpstr>
      <vt:lpstr>主要功能与逻辑介绍</vt:lpstr>
      <vt:lpstr>主要功能与逻辑介绍</vt:lpstr>
      <vt:lpstr>主要功能与逻辑介绍</vt:lpstr>
      <vt:lpstr>主要功能与逻辑介绍</vt:lpstr>
      <vt:lpstr>主要功能与逻辑介绍</vt:lpstr>
      <vt:lpstr>主要功能与逻辑介绍</vt:lpstr>
      <vt:lpstr>主要功能与逻辑介绍</vt:lpstr>
      <vt:lpstr>主要功能与逻辑介绍</vt:lpstr>
      <vt:lpstr>总结与提示</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E5270</cp:lastModifiedBy>
  <cp:revision>586</cp:revision>
  <dcterms:created xsi:type="dcterms:W3CDTF">2019-03-01T01:46:57Z</dcterms:created>
  <dcterms:modified xsi:type="dcterms:W3CDTF">2020-07-06T06:44:35Z</dcterms:modified>
</cp:coreProperties>
</file>